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86" r:id="rId2"/>
    <p:sldId id="287" r:id="rId3"/>
    <p:sldId id="288" r:id="rId4"/>
    <p:sldId id="289" r:id="rId5"/>
    <p:sldId id="256" r:id="rId6"/>
    <p:sldId id="291" r:id="rId7"/>
    <p:sldId id="257" r:id="rId8"/>
    <p:sldId id="292" r:id="rId9"/>
    <p:sldId id="258" r:id="rId10"/>
    <p:sldId id="259" r:id="rId11"/>
    <p:sldId id="260" r:id="rId12"/>
    <p:sldId id="261" r:id="rId13"/>
    <p:sldId id="262" r:id="rId14"/>
    <p:sldId id="263" r:id="rId15"/>
    <p:sldId id="264" r:id="rId16"/>
    <p:sldId id="266" r:id="rId17"/>
    <p:sldId id="267" r:id="rId18"/>
    <p:sldId id="268" r:id="rId19"/>
    <p:sldId id="269" r:id="rId20"/>
    <p:sldId id="290"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12433300" cy="6997700"/>
  <p:notesSz cx="12433300" cy="6997700"/>
  <p:embeddedFontLst>
    <p:embeddedFont>
      <p:font typeface="Century" panose="02040604050505020304" pitchFamily="18" charset="0"/>
      <p:regular r:id="rId39"/>
    </p:embeddedFont>
    <p:embeddedFont>
      <p:font typeface="Noto Sans Symbols" panose="020B0604020202020204" charset="0"/>
      <p:regular r:id="rId40"/>
      <p:bold r:id="rId41"/>
    </p:embeddedFont>
    <p:embeddedFont>
      <p:font typeface="Calibri" panose="020F0502020204030204" pitchFamily="34" charset="0"/>
      <p:regular r:id="rId42"/>
      <p:bold r:id="rId43"/>
      <p:italic r:id="rId44"/>
      <p:boldItalic r:id="rId45"/>
    </p:embeddedFont>
    <p:embeddedFont>
      <p:font typeface="Quattrocento Sans"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h8Nb6WG41vijb3F+Env5zcYAd75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696" y="86"/>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387975" cy="3508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7042150" y="0"/>
            <a:ext cx="5387975" cy="35083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243013" y="3367088"/>
            <a:ext cx="9947275" cy="27559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646863"/>
            <a:ext cx="5387975" cy="35083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7042150" y="6646863"/>
            <a:ext cx="5387975" cy="35083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821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4: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5: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6: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7: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8: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8: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9: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9: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1: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11: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2: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12: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3: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13: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4: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14: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0792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4: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9" name="Google Shape;359;p14: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5215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5: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15: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6: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16: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7: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17: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18: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18: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19: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19: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0: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20: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1: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p21: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22: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22: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3: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p23: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2882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24: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p24: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25: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25: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26: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p26: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27: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27: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28: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p28: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29: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29: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30: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 name="Google Shape;562;p30: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5564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 name="Google Shape;45;p1: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 name="Google Shape;52;p2: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0006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 name="Google Shape;52;p2: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 name="Google Shape;52;p2: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9730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txBox="1">
            <a:spLocks noGrp="1"/>
          </p:cNvSpPr>
          <p:nvPr>
            <p:ph type="body" idx="1"/>
          </p:nvPr>
        </p:nvSpPr>
        <p:spPr>
          <a:xfrm>
            <a:off x="1243013" y="3367088"/>
            <a:ext cx="9947275" cy="275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3:notes"/>
          <p:cNvSpPr>
            <a:spLocks noGrp="1" noRot="1" noChangeAspect="1"/>
          </p:cNvSpPr>
          <p:nvPr>
            <p:ph type="sldImg" idx="2"/>
          </p:nvPr>
        </p:nvSpPr>
        <p:spPr>
          <a:xfrm>
            <a:off x="4117975" y="874713"/>
            <a:ext cx="4197350" cy="236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32"/>
          <p:cNvSpPr txBox="1">
            <a:spLocks noGrp="1"/>
          </p:cNvSpPr>
          <p:nvPr>
            <p:ph type="title"/>
          </p:nvPr>
        </p:nvSpPr>
        <p:spPr>
          <a:xfrm>
            <a:off x="453644" y="545337"/>
            <a:ext cx="5011420" cy="6350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000" b="1" i="0">
                <a:solidFill>
                  <a:srgbClr val="0078D6"/>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2"/>
          <p:cNvSpPr txBox="1">
            <a:spLocks noGrp="1"/>
          </p:cNvSpPr>
          <p:nvPr>
            <p:ph type="body" idx="1"/>
          </p:nvPr>
        </p:nvSpPr>
        <p:spPr>
          <a:xfrm>
            <a:off x="423163" y="2277821"/>
            <a:ext cx="5410200" cy="414718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1600" b="0" i="0">
                <a:solidFill>
                  <a:schemeClr val="dk1"/>
                </a:solidFill>
                <a:latin typeface="Quattrocento Sans"/>
                <a:ea typeface="Quattrocento Sans"/>
                <a:cs typeface="Quattrocento Sans"/>
                <a:sym typeface="Quattrocento Sans"/>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 name="Google Shape;18;p32"/>
          <p:cNvSpPr txBox="1">
            <a:spLocks noGrp="1"/>
          </p:cNvSpPr>
          <p:nvPr>
            <p:ph type="ftr" idx="11"/>
          </p:nvPr>
        </p:nvSpPr>
        <p:spPr>
          <a:xfrm>
            <a:off x="4229481" y="6507861"/>
            <a:ext cx="3980688" cy="3498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2"/>
          <p:cNvSpPr txBox="1">
            <a:spLocks noGrp="1"/>
          </p:cNvSpPr>
          <p:nvPr>
            <p:ph type="dt" idx="10"/>
          </p:nvPr>
        </p:nvSpPr>
        <p:spPr>
          <a:xfrm>
            <a:off x="621982" y="6507861"/>
            <a:ext cx="2861119" cy="3498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2"/>
          <p:cNvSpPr txBox="1">
            <a:spLocks noGrp="1"/>
          </p:cNvSpPr>
          <p:nvPr>
            <p:ph type="sldNum" idx="12"/>
          </p:nvPr>
        </p:nvSpPr>
        <p:spPr>
          <a:xfrm>
            <a:off x="8956548" y="6507861"/>
            <a:ext cx="2861119" cy="3498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1"/>
        <p:cNvGrpSpPr/>
        <p:nvPr/>
      </p:nvGrpSpPr>
      <p:grpSpPr>
        <a:xfrm>
          <a:off x="0" y="0"/>
          <a:ext cx="0" cy="0"/>
          <a:chOff x="0" y="0"/>
          <a:chExt cx="0" cy="0"/>
        </a:xfrm>
      </p:grpSpPr>
      <p:sp>
        <p:nvSpPr>
          <p:cNvPr id="22" name="Google Shape;22;p33"/>
          <p:cNvSpPr txBox="1">
            <a:spLocks noGrp="1"/>
          </p:cNvSpPr>
          <p:nvPr>
            <p:ph type="ftr" idx="11"/>
          </p:nvPr>
        </p:nvSpPr>
        <p:spPr>
          <a:xfrm>
            <a:off x="4229481" y="6507861"/>
            <a:ext cx="3980688" cy="3498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3"/>
          <p:cNvSpPr txBox="1">
            <a:spLocks noGrp="1"/>
          </p:cNvSpPr>
          <p:nvPr>
            <p:ph type="dt" idx="10"/>
          </p:nvPr>
        </p:nvSpPr>
        <p:spPr>
          <a:xfrm>
            <a:off x="621982" y="6507861"/>
            <a:ext cx="2861119" cy="3498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3"/>
          <p:cNvSpPr txBox="1">
            <a:spLocks noGrp="1"/>
          </p:cNvSpPr>
          <p:nvPr>
            <p:ph type="sldNum" idx="12"/>
          </p:nvPr>
        </p:nvSpPr>
        <p:spPr>
          <a:xfrm>
            <a:off x="8956548" y="6507861"/>
            <a:ext cx="2861119" cy="3498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5"/>
        <p:cNvGrpSpPr/>
        <p:nvPr/>
      </p:nvGrpSpPr>
      <p:grpSpPr>
        <a:xfrm>
          <a:off x="0" y="0"/>
          <a:ext cx="0" cy="0"/>
          <a:chOff x="0" y="0"/>
          <a:chExt cx="0" cy="0"/>
        </a:xfrm>
      </p:grpSpPr>
      <p:sp>
        <p:nvSpPr>
          <p:cNvPr id="26" name="Google Shape;26;p34"/>
          <p:cNvSpPr txBox="1">
            <a:spLocks noGrp="1"/>
          </p:cNvSpPr>
          <p:nvPr>
            <p:ph type="ctrTitle"/>
          </p:nvPr>
        </p:nvSpPr>
        <p:spPr>
          <a:xfrm>
            <a:off x="173355" y="95503"/>
            <a:ext cx="12092939" cy="33083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000" b="0" i="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4"/>
          <p:cNvSpPr txBox="1">
            <a:spLocks noGrp="1"/>
          </p:cNvSpPr>
          <p:nvPr>
            <p:ph type="subTitle" idx="1"/>
          </p:nvPr>
        </p:nvSpPr>
        <p:spPr>
          <a:xfrm>
            <a:off x="422249" y="4275582"/>
            <a:ext cx="11595150" cy="13055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b="0" i="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4"/>
          <p:cNvSpPr txBox="1">
            <a:spLocks noGrp="1"/>
          </p:cNvSpPr>
          <p:nvPr>
            <p:ph type="ftr" idx="11"/>
          </p:nvPr>
        </p:nvSpPr>
        <p:spPr>
          <a:xfrm>
            <a:off x="4229481" y="6507861"/>
            <a:ext cx="3980688" cy="3498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4"/>
          <p:cNvSpPr txBox="1">
            <a:spLocks noGrp="1"/>
          </p:cNvSpPr>
          <p:nvPr>
            <p:ph type="dt" idx="10"/>
          </p:nvPr>
        </p:nvSpPr>
        <p:spPr>
          <a:xfrm>
            <a:off x="621982" y="6507861"/>
            <a:ext cx="2861119" cy="3498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4"/>
          <p:cNvSpPr txBox="1">
            <a:spLocks noGrp="1"/>
          </p:cNvSpPr>
          <p:nvPr>
            <p:ph type="sldNum" idx="12"/>
          </p:nvPr>
        </p:nvSpPr>
        <p:spPr>
          <a:xfrm>
            <a:off x="8956548" y="6507861"/>
            <a:ext cx="2861119" cy="3498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1"/>
        <p:cNvGrpSpPr/>
        <p:nvPr/>
      </p:nvGrpSpPr>
      <p:grpSpPr>
        <a:xfrm>
          <a:off x="0" y="0"/>
          <a:ext cx="0" cy="0"/>
          <a:chOff x="0" y="0"/>
          <a:chExt cx="0" cy="0"/>
        </a:xfrm>
      </p:grpSpPr>
      <p:sp>
        <p:nvSpPr>
          <p:cNvPr id="32" name="Google Shape;32;p35"/>
          <p:cNvSpPr txBox="1">
            <a:spLocks noGrp="1"/>
          </p:cNvSpPr>
          <p:nvPr>
            <p:ph type="title"/>
          </p:nvPr>
        </p:nvSpPr>
        <p:spPr>
          <a:xfrm>
            <a:off x="453644" y="545337"/>
            <a:ext cx="5011420" cy="6350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000" b="1" i="0">
                <a:solidFill>
                  <a:srgbClr val="0078D6"/>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5"/>
          <p:cNvSpPr txBox="1">
            <a:spLocks noGrp="1"/>
          </p:cNvSpPr>
          <p:nvPr>
            <p:ph type="ftr" idx="11"/>
          </p:nvPr>
        </p:nvSpPr>
        <p:spPr>
          <a:xfrm>
            <a:off x="4229481" y="6507861"/>
            <a:ext cx="3980688" cy="3498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5"/>
          <p:cNvSpPr txBox="1">
            <a:spLocks noGrp="1"/>
          </p:cNvSpPr>
          <p:nvPr>
            <p:ph type="dt" idx="10"/>
          </p:nvPr>
        </p:nvSpPr>
        <p:spPr>
          <a:xfrm>
            <a:off x="621982" y="6507861"/>
            <a:ext cx="2861119" cy="3498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5"/>
          <p:cNvSpPr txBox="1">
            <a:spLocks noGrp="1"/>
          </p:cNvSpPr>
          <p:nvPr>
            <p:ph type="sldNum" idx="12"/>
          </p:nvPr>
        </p:nvSpPr>
        <p:spPr>
          <a:xfrm>
            <a:off x="8956548" y="6507861"/>
            <a:ext cx="2861119" cy="3498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6"/>
        <p:cNvGrpSpPr/>
        <p:nvPr/>
      </p:nvGrpSpPr>
      <p:grpSpPr>
        <a:xfrm>
          <a:off x="0" y="0"/>
          <a:ext cx="0" cy="0"/>
          <a:chOff x="0" y="0"/>
          <a:chExt cx="0" cy="0"/>
        </a:xfrm>
      </p:grpSpPr>
      <p:sp>
        <p:nvSpPr>
          <p:cNvPr id="37" name="Google Shape;37;p36"/>
          <p:cNvSpPr txBox="1">
            <a:spLocks noGrp="1"/>
          </p:cNvSpPr>
          <p:nvPr>
            <p:ph type="title"/>
          </p:nvPr>
        </p:nvSpPr>
        <p:spPr>
          <a:xfrm>
            <a:off x="453644" y="545337"/>
            <a:ext cx="5011420" cy="6350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000" b="1" i="0">
                <a:solidFill>
                  <a:srgbClr val="0078D6"/>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6"/>
          <p:cNvSpPr txBox="1">
            <a:spLocks noGrp="1"/>
          </p:cNvSpPr>
          <p:nvPr>
            <p:ph type="body" idx="1"/>
          </p:nvPr>
        </p:nvSpPr>
        <p:spPr>
          <a:xfrm>
            <a:off x="621982" y="1609471"/>
            <a:ext cx="5411248" cy="461848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36"/>
          <p:cNvSpPr txBox="1">
            <a:spLocks noGrp="1"/>
          </p:cNvSpPr>
          <p:nvPr>
            <p:ph type="body" idx="2"/>
          </p:nvPr>
        </p:nvSpPr>
        <p:spPr>
          <a:xfrm>
            <a:off x="6406419" y="1609471"/>
            <a:ext cx="5411248" cy="461848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36"/>
          <p:cNvSpPr txBox="1">
            <a:spLocks noGrp="1"/>
          </p:cNvSpPr>
          <p:nvPr>
            <p:ph type="ftr" idx="11"/>
          </p:nvPr>
        </p:nvSpPr>
        <p:spPr>
          <a:xfrm>
            <a:off x="4229481" y="6507861"/>
            <a:ext cx="3980688" cy="3498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6"/>
          <p:cNvSpPr txBox="1">
            <a:spLocks noGrp="1"/>
          </p:cNvSpPr>
          <p:nvPr>
            <p:ph type="dt" idx="10"/>
          </p:nvPr>
        </p:nvSpPr>
        <p:spPr>
          <a:xfrm>
            <a:off x="621982" y="6507861"/>
            <a:ext cx="2861119" cy="3498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6"/>
          <p:cNvSpPr txBox="1">
            <a:spLocks noGrp="1"/>
          </p:cNvSpPr>
          <p:nvPr>
            <p:ph type="sldNum" idx="12"/>
          </p:nvPr>
        </p:nvSpPr>
        <p:spPr>
          <a:xfrm>
            <a:off x="8956548" y="6507861"/>
            <a:ext cx="2861119" cy="3498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1"/>
          <p:cNvSpPr txBox="1">
            <a:spLocks noGrp="1"/>
          </p:cNvSpPr>
          <p:nvPr>
            <p:ph type="title"/>
          </p:nvPr>
        </p:nvSpPr>
        <p:spPr>
          <a:xfrm>
            <a:off x="453644" y="545337"/>
            <a:ext cx="5011420" cy="6350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000" b="1" i="0" u="none" strike="noStrike" cap="none">
                <a:solidFill>
                  <a:srgbClr val="0078D6"/>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1"/>
          <p:cNvSpPr txBox="1">
            <a:spLocks noGrp="1"/>
          </p:cNvSpPr>
          <p:nvPr>
            <p:ph type="body" idx="1"/>
          </p:nvPr>
        </p:nvSpPr>
        <p:spPr>
          <a:xfrm>
            <a:off x="423163" y="2277821"/>
            <a:ext cx="5410200" cy="414718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600" b="0" i="0" u="none" strike="noStrike" cap="none">
                <a:solidFill>
                  <a:schemeClr val="dk1"/>
                </a:solidFill>
                <a:latin typeface="Quattrocento Sans"/>
                <a:ea typeface="Quattrocento Sans"/>
                <a:cs typeface="Quattrocento Sans"/>
                <a:sym typeface="Quattrocento Sans"/>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2" name="Google Shape;12;p31"/>
          <p:cNvSpPr txBox="1">
            <a:spLocks noGrp="1"/>
          </p:cNvSpPr>
          <p:nvPr>
            <p:ph type="ftr" idx="11"/>
          </p:nvPr>
        </p:nvSpPr>
        <p:spPr>
          <a:xfrm>
            <a:off x="4229481" y="6507861"/>
            <a:ext cx="3980688" cy="34988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1"/>
          <p:cNvSpPr txBox="1">
            <a:spLocks noGrp="1"/>
          </p:cNvSpPr>
          <p:nvPr>
            <p:ph type="dt" idx="10"/>
          </p:nvPr>
        </p:nvSpPr>
        <p:spPr>
          <a:xfrm>
            <a:off x="621982" y="6507861"/>
            <a:ext cx="2861119" cy="34988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1"/>
          <p:cNvSpPr txBox="1">
            <a:spLocks noGrp="1"/>
          </p:cNvSpPr>
          <p:nvPr>
            <p:ph type="sldNum" idx="12"/>
          </p:nvPr>
        </p:nvSpPr>
        <p:spPr>
          <a:xfrm>
            <a:off x="8956548" y="6507861"/>
            <a:ext cx="2861119" cy="34988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5.png"/><Relationship Id="rId39" Type="http://schemas.openxmlformats.org/officeDocument/2006/relationships/image" Target="../media/image88.png"/><Relationship Id="rId21" Type="http://schemas.openxmlformats.org/officeDocument/2006/relationships/image" Target="../media/image70.png"/><Relationship Id="rId34" Type="http://schemas.openxmlformats.org/officeDocument/2006/relationships/image" Target="../media/image83.png"/><Relationship Id="rId42" Type="http://schemas.openxmlformats.org/officeDocument/2006/relationships/image" Target="../media/image91.png"/><Relationship Id="rId47" Type="http://schemas.openxmlformats.org/officeDocument/2006/relationships/image" Target="../media/image96.png"/><Relationship Id="rId7" Type="http://schemas.openxmlformats.org/officeDocument/2006/relationships/image" Target="../media/image56.png"/><Relationship Id="rId2" Type="http://schemas.openxmlformats.org/officeDocument/2006/relationships/notesSlide" Target="../notesSlides/notesSlide16.xml"/><Relationship Id="rId16" Type="http://schemas.openxmlformats.org/officeDocument/2006/relationships/image" Target="../media/image65.png"/><Relationship Id="rId29"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73.png"/><Relationship Id="rId32" Type="http://schemas.openxmlformats.org/officeDocument/2006/relationships/image" Target="../media/image81.png"/><Relationship Id="rId37" Type="http://schemas.openxmlformats.org/officeDocument/2006/relationships/image" Target="../media/image86.png"/><Relationship Id="rId40" Type="http://schemas.openxmlformats.org/officeDocument/2006/relationships/image" Target="../media/image89.png"/><Relationship Id="rId45" Type="http://schemas.openxmlformats.org/officeDocument/2006/relationships/image" Target="../media/image94.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28" Type="http://schemas.openxmlformats.org/officeDocument/2006/relationships/image" Target="../media/image77.png"/><Relationship Id="rId36" Type="http://schemas.openxmlformats.org/officeDocument/2006/relationships/image" Target="../media/image85.png"/><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image" Target="../media/image80.png"/><Relationship Id="rId44" Type="http://schemas.openxmlformats.org/officeDocument/2006/relationships/image" Target="../media/image93.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 Id="rId35" Type="http://schemas.openxmlformats.org/officeDocument/2006/relationships/image" Target="../media/image84.png"/><Relationship Id="rId43" Type="http://schemas.openxmlformats.org/officeDocument/2006/relationships/image" Target="../media/image92.png"/><Relationship Id="rId48" Type="http://schemas.openxmlformats.org/officeDocument/2006/relationships/image" Target="../media/image97.png"/><Relationship Id="rId8" Type="http://schemas.openxmlformats.org/officeDocument/2006/relationships/image" Target="../media/image57.png"/><Relationship Id="rId3" Type="http://schemas.openxmlformats.org/officeDocument/2006/relationships/image" Target="../media/image52.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33" Type="http://schemas.openxmlformats.org/officeDocument/2006/relationships/image" Target="../media/image82.png"/><Relationship Id="rId38" Type="http://schemas.openxmlformats.org/officeDocument/2006/relationships/image" Target="../media/image87.png"/><Relationship Id="rId46" Type="http://schemas.openxmlformats.org/officeDocument/2006/relationships/image" Target="../media/image95.png"/><Relationship Id="rId20" Type="http://schemas.openxmlformats.org/officeDocument/2006/relationships/image" Target="../media/image69.png"/><Relationship Id="rId41" Type="http://schemas.openxmlformats.org/officeDocument/2006/relationships/image" Target="../media/image90.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9.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6.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1.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13.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2.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17.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23.xml.rels><?xml version="1.0" encoding="UTF-8" standalone="yes"?>
<Relationships xmlns="http://schemas.openxmlformats.org/package/2006/relationships"><Relationship Id="rId8" Type="http://schemas.openxmlformats.org/officeDocument/2006/relationships/image" Target="../media/image123.jp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2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jpg"/></Relationships>
</file>

<file path=ppt/slides/_rels/slide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6.png"/><Relationship Id="rId4" Type="http://schemas.openxmlformats.org/officeDocument/2006/relationships/image" Target="../media/image1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31.png"/><Relationship Id="rId5" Type="http://schemas.openxmlformats.org/officeDocument/2006/relationships/image" Target="../media/image126.png"/><Relationship Id="rId4" Type="http://schemas.openxmlformats.org/officeDocument/2006/relationships/image" Target="../media/image12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134.png"/><Relationship Id="rId4" Type="http://schemas.openxmlformats.org/officeDocument/2006/relationships/image" Target="../media/image133.png"/></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35.png"/></Relationships>
</file>

<file path=ppt/slides/_rels/slide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138.png"/><Relationship Id="rId4" Type="http://schemas.openxmlformats.org/officeDocument/2006/relationships/image" Target="../media/image137.png"/></Relationships>
</file>

<file path=ppt/slides/_rels/slide3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grpSp>
        <p:nvGrpSpPr>
          <p:cNvPr id="234" name="Google Shape;234;p1"/>
          <p:cNvGrpSpPr/>
          <p:nvPr/>
        </p:nvGrpSpPr>
        <p:grpSpPr>
          <a:xfrm>
            <a:off x="1" y="1984"/>
            <a:ext cx="12433303" cy="6993732"/>
            <a:chOff x="0" y="-1"/>
            <a:chExt cx="12192003" cy="6858001"/>
          </a:xfrm>
        </p:grpSpPr>
        <p:sp>
          <p:nvSpPr>
            <p:cNvPr id="235" name="Google Shape;235;p1"/>
            <p:cNvSpPr/>
            <p:nvPr/>
          </p:nvSpPr>
          <p:spPr>
            <a:xfrm>
              <a:off x="1" y="-1"/>
              <a:ext cx="12192000" cy="6858000"/>
            </a:xfrm>
            <a:prstGeom prst="rect">
              <a:avLst/>
            </a:prstGeom>
            <a:blipFill rotWithShape="1">
              <a:blip r:embed="rId3">
                <a:alphaModFix/>
              </a:blip>
              <a:stretch>
                <a:fillRect/>
              </a:stretch>
            </a:blipFill>
            <a:ln>
              <a:noFill/>
            </a:ln>
          </p:spPr>
          <p:txBody>
            <a:bodyPr spcFirstLastPara="1" wrap="square" lIns="93234" tIns="46604" rIns="93234" bIns="46604" anchor="ctr" anchorCtr="0">
              <a:noAutofit/>
            </a:bodyPr>
            <a:lstStyle/>
            <a:p>
              <a:pPr algn="ctr"/>
              <a:endParaRPr sz="1836">
                <a:solidFill>
                  <a:schemeClr val="lt1"/>
                </a:solidFill>
                <a:latin typeface="Twentieth Century"/>
                <a:ea typeface="Twentieth Century"/>
                <a:cs typeface="Twentieth Century"/>
                <a:sym typeface="Twentieth Century"/>
              </a:endParaRPr>
            </a:p>
          </p:txBody>
        </p:sp>
        <p:pic>
          <p:nvPicPr>
            <p:cNvPr id="236" name="Google Shape;236;p1"/>
            <p:cNvPicPr preferRelativeResize="0"/>
            <p:nvPr/>
          </p:nvPicPr>
          <p:blipFill rotWithShape="1">
            <a:blip r:embed="rId4">
              <a:alphaModFix amt="30000"/>
            </a:blip>
            <a:srcRect/>
            <a:stretch/>
          </p:blipFill>
          <p:spPr>
            <a:xfrm>
              <a:off x="0" y="-1"/>
              <a:ext cx="12192003" cy="6858001"/>
            </a:xfrm>
            <a:prstGeom prst="rect">
              <a:avLst/>
            </a:prstGeom>
            <a:noFill/>
            <a:ln>
              <a:noFill/>
            </a:ln>
          </p:spPr>
        </p:pic>
      </p:grpSp>
      <p:sp>
        <p:nvSpPr>
          <p:cNvPr id="237" name="Google Shape;237;p1"/>
          <p:cNvSpPr/>
          <p:nvPr/>
        </p:nvSpPr>
        <p:spPr>
          <a:xfrm>
            <a:off x="1165622" y="4362275"/>
            <a:ext cx="10144147" cy="954623"/>
          </a:xfrm>
          <a:prstGeom prst="rect">
            <a:avLst/>
          </a:prstGeom>
          <a:noFill/>
          <a:ln>
            <a:noFill/>
          </a:ln>
        </p:spPr>
        <p:txBody>
          <a:bodyPr spcFirstLastPara="1" wrap="square" lIns="93234" tIns="46604" rIns="93234" bIns="46604" anchor="b" anchorCtr="0">
            <a:normAutofit/>
          </a:bodyPr>
          <a:lstStyle/>
          <a:p>
            <a:pPr algn="ctr">
              <a:lnSpc>
                <a:spcPct val="90000"/>
              </a:lnSpc>
            </a:pPr>
            <a:r>
              <a:rPr lang="en-US" sz="4487" b="1">
                <a:solidFill>
                  <a:schemeClr val="lt1"/>
                </a:solidFill>
                <a:latin typeface="Twentieth Century"/>
                <a:ea typeface="Twentieth Century"/>
                <a:cs typeface="Twentieth Century"/>
                <a:sym typeface="Twentieth Century"/>
              </a:rPr>
              <a:t>WWW.GROUNDGURUS.COM</a:t>
            </a:r>
            <a:endParaRPr sz="1428"/>
          </a:p>
        </p:txBody>
      </p:sp>
      <p:grpSp>
        <p:nvGrpSpPr>
          <p:cNvPr id="238" name="Google Shape;238;p1"/>
          <p:cNvGrpSpPr/>
          <p:nvPr/>
        </p:nvGrpSpPr>
        <p:grpSpPr>
          <a:xfrm>
            <a:off x="-14571" y="1985"/>
            <a:ext cx="1244949" cy="6993732"/>
            <a:chOff x="-14288" y="0"/>
            <a:chExt cx="1220788" cy="6858001"/>
          </a:xfrm>
        </p:grpSpPr>
        <p:sp>
          <p:nvSpPr>
            <p:cNvPr id="239" name="Google Shape;239;p1"/>
            <p:cNvSpPr/>
            <p:nvPr/>
          </p:nvSpPr>
          <p:spPr>
            <a:xfrm>
              <a:off x="114300" y="4763"/>
              <a:ext cx="23813" cy="2181225"/>
            </a:xfrm>
            <a:prstGeom prst="rect">
              <a:avLst/>
            </a:pr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240" name="Google Shape;240;p1"/>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241" name="Google Shape;241;p1"/>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242" name="Google Shape;242;p1"/>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697C98"/>
                </a:gs>
              </a:gsLst>
              <a:lin ang="5400000" scaled="0"/>
            </a:gradFill>
            <a:ln>
              <a:noFill/>
            </a:ln>
          </p:spPr>
        </p:sp>
        <p:sp>
          <p:nvSpPr>
            <p:cNvPr id="243" name="Google Shape;243;p1"/>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244" name="Google Shape;244;p1"/>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697C98"/>
                </a:gs>
              </a:gsLst>
              <a:lin ang="5400000" scaled="0"/>
            </a:gradFill>
            <a:ln>
              <a:noFill/>
            </a:ln>
          </p:spPr>
        </p:sp>
        <p:sp>
          <p:nvSpPr>
            <p:cNvPr id="245" name="Google Shape;245;p1"/>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697C98"/>
                </a:gs>
              </a:gsLst>
              <a:lin ang="5400000" scaled="0"/>
            </a:gradFill>
            <a:ln>
              <a:noFill/>
            </a:ln>
          </p:spPr>
        </p:sp>
        <p:sp>
          <p:nvSpPr>
            <p:cNvPr id="246" name="Google Shape;246;p1"/>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247" name="Google Shape;247;p1"/>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248" name="Google Shape;248;p1"/>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697C98"/>
                </a:gs>
              </a:gsLst>
              <a:lin ang="5400000" scaled="0"/>
            </a:gradFill>
            <a:ln>
              <a:noFill/>
            </a:ln>
          </p:spPr>
        </p:sp>
        <p:sp>
          <p:nvSpPr>
            <p:cNvPr id="249" name="Google Shape;249;p1"/>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cxnSp>
          <p:nvCxnSpPr>
            <p:cNvPr id="250" name="Google Shape;250;p1"/>
            <p:cNvCxnSpPr/>
            <p:nvPr/>
          </p:nvCxnSpPr>
          <p:spPr>
            <a:xfrm>
              <a:off x="-4763" y="9525"/>
              <a:ext cx="0" cy="0"/>
            </a:xfrm>
            <a:prstGeom prst="straightConnector1">
              <a:avLst/>
            </a:prstGeom>
            <a:gradFill>
              <a:gsLst>
                <a:gs pos="0">
                  <a:schemeClr val="lt2"/>
                </a:gs>
                <a:gs pos="100000">
                  <a:srgbClr val="697C98"/>
                </a:gs>
              </a:gsLst>
              <a:lin ang="5400000" scaled="0"/>
            </a:gradFill>
            <a:ln w="9525" cap="flat" cmpd="sng">
              <a:solidFill>
                <a:srgbClr val="FFFFFF"/>
              </a:solidFill>
              <a:prstDash val="solid"/>
              <a:miter lim="800000"/>
              <a:headEnd type="none" w="med" len="med"/>
              <a:tailEnd type="none" w="med" len="med"/>
            </a:ln>
          </p:spPr>
        </p:cxnSp>
        <p:sp>
          <p:nvSpPr>
            <p:cNvPr id="251" name="Google Shape;251;p1"/>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697C98"/>
                </a:gs>
              </a:gsLst>
              <a:lin ang="5400000" scaled="0"/>
            </a:gradFill>
            <a:ln>
              <a:noFill/>
            </a:ln>
          </p:spPr>
        </p:sp>
        <p:sp>
          <p:nvSpPr>
            <p:cNvPr id="252" name="Google Shape;252;p1"/>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697C98"/>
                </a:gs>
              </a:gsLst>
              <a:lin ang="5400000" scaled="0"/>
            </a:gradFill>
            <a:ln>
              <a:noFill/>
            </a:ln>
          </p:spPr>
        </p:sp>
        <p:sp>
          <p:nvSpPr>
            <p:cNvPr id="253" name="Google Shape;253;p1"/>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697C98"/>
                </a:gs>
              </a:gsLst>
              <a:lin ang="5400000" scaled="0"/>
            </a:gradFill>
            <a:ln>
              <a:noFill/>
            </a:ln>
          </p:spPr>
        </p:sp>
        <p:sp>
          <p:nvSpPr>
            <p:cNvPr id="254" name="Google Shape;254;p1"/>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255" name="Google Shape;255;p1"/>
            <p:cNvSpPr/>
            <p:nvPr/>
          </p:nvSpPr>
          <p:spPr>
            <a:xfrm>
              <a:off x="133350" y="4662488"/>
              <a:ext cx="23813" cy="2181225"/>
            </a:xfrm>
            <a:prstGeom prst="rect">
              <a:avLst/>
            </a:pr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256" name="Google Shape;256;p1"/>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697C98"/>
                </a:gs>
              </a:gsLst>
              <a:lin ang="5400000" scaled="0"/>
            </a:gradFill>
            <a:ln>
              <a:noFill/>
            </a:ln>
          </p:spPr>
        </p:sp>
        <p:sp>
          <p:nvSpPr>
            <p:cNvPr id="257" name="Google Shape;257;p1"/>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258" name="Google Shape;258;p1"/>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697C98"/>
                </a:gs>
              </a:gsLst>
              <a:lin ang="5400000" scaled="0"/>
            </a:gradFill>
            <a:ln>
              <a:noFill/>
            </a:ln>
          </p:spPr>
        </p:sp>
        <p:sp>
          <p:nvSpPr>
            <p:cNvPr id="259" name="Google Shape;259;p1"/>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260" name="Google Shape;260;p1"/>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697C98"/>
                </a:gs>
              </a:gsLst>
              <a:lin ang="5400000" scaled="0"/>
            </a:gradFill>
            <a:ln>
              <a:noFill/>
            </a:ln>
          </p:spPr>
        </p:sp>
        <p:sp>
          <p:nvSpPr>
            <p:cNvPr id="261" name="Google Shape;261;p1"/>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697C98"/>
                </a:gs>
              </a:gsLst>
              <a:lin ang="5400000" scaled="0"/>
            </a:gradFill>
            <a:ln>
              <a:noFill/>
            </a:ln>
          </p:spPr>
        </p:sp>
        <p:sp>
          <p:nvSpPr>
            <p:cNvPr id="262" name="Google Shape;262;p1"/>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263" name="Google Shape;263;p1"/>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264" name="Google Shape;264;p1"/>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697C98"/>
                </a:gs>
              </a:gsLst>
              <a:lin ang="5400000" scaled="0"/>
            </a:gradFill>
            <a:ln>
              <a:noFill/>
            </a:ln>
          </p:spPr>
        </p:sp>
        <p:sp>
          <p:nvSpPr>
            <p:cNvPr id="265" name="Google Shape;265;p1"/>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grpSp>
      <p:pic>
        <p:nvPicPr>
          <p:cNvPr id="266" name="Google Shape;266;p1" descr="Logo&#10;&#10;Description automatically generated"/>
          <p:cNvPicPr preferRelativeResize="0"/>
          <p:nvPr/>
        </p:nvPicPr>
        <p:blipFill rotWithShape="1">
          <a:blip r:embed="rId5">
            <a:alphaModFix/>
          </a:blip>
          <a:srcRect t="20409" b="20409"/>
          <a:stretch/>
        </p:blipFill>
        <p:spPr>
          <a:xfrm>
            <a:off x="1164001" y="620413"/>
            <a:ext cx="10108536" cy="3365086"/>
          </a:xfrm>
          <a:prstGeom prst="round2DiagRect">
            <a:avLst>
              <a:gd name="adj1" fmla="val 4860"/>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pic>
      <p:grpSp>
        <p:nvGrpSpPr>
          <p:cNvPr id="267" name="Google Shape;267;p1"/>
          <p:cNvGrpSpPr/>
          <p:nvPr/>
        </p:nvGrpSpPr>
        <p:grpSpPr>
          <a:xfrm>
            <a:off x="11589843" y="1984"/>
            <a:ext cx="688041" cy="6984019"/>
            <a:chOff x="11364912" y="0"/>
            <a:chExt cx="674688" cy="6848476"/>
          </a:xfrm>
        </p:grpSpPr>
        <p:sp>
          <p:nvSpPr>
            <p:cNvPr id="268" name="Google Shape;268;p1"/>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7C96A3">
                    <a:alpha val="80000"/>
                  </a:srgbClr>
                </a:gs>
                <a:gs pos="100000">
                  <a:srgbClr val="697C98">
                    <a:alpha val="60000"/>
                  </a:srgbClr>
                </a:gs>
              </a:gsLst>
              <a:lin ang="5400000" scaled="0"/>
            </a:gradFill>
            <a:ln>
              <a:noFill/>
            </a:ln>
          </p:spPr>
        </p:sp>
        <p:sp>
          <p:nvSpPr>
            <p:cNvPr id="269" name="Google Shape;269;p1"/>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sp>
          <p:nvSpPr>
            <p:cNvPr id="270" name="Google Shape;270;p1"/>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sp>
          <p:nvSpPr>
            <p:cNvPr id="271" name="Google Shape;271;p1"/>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7C96A3">
                    <a:alpha val="80000"/>
                  </a:srgbClr>
                </a:gs>
                <a:gs pos="100000">
                  <a:srgbClr val="697C98">
                    <a:alpha val="60000"/>
                  </a:srgbClr>
                </a:gs>
              </a:gsLst>
              <a:lin ang="5400000" scaled="0"/>
            </a:gradFill>
            <a:ln>
              <a:noFill/>
            </a:ln>
          </p:spPr>
        </p:sp>
        <p:sp>
          <p:nvSpPr>
            <p:cNvPr id="272" name="Google Shape;272;p1"/>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sp>
          <p:nvSpPr>
            <p:cNvPr id="273" name="Google Shape;273;p1"/>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7C96A3">
                    <a:alpha val="80000"/>
                  </a:srgbClr>
                </a:gs>
                <a:gs pos="100000">
                  <a:srgbClr val="697C98">
                    <a:alpha val="60000"/>
                  </a:srgbClr>
                </a:gs>
              </a:gsLst>
              <a:lin ang="5400000" scaled="0"/>
            </a:gradFill>
            <a:ln>
              <a:noFill/>
            </a:ln>
          </p:spPr>
        </p:sp>
        <p:sp>
          <p:nvSpPr>
            <p:cNvPr id="274" name="Google Shape;274;p1"/>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sp>
          <p:nvSpPr>
            <p:cNvPr id="275" name="Google Shape;275;p1"/>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7C96A3">
                    <a:alpha val="80000"/>
                  </a:srgbClr>
                </a:gs>
                <a:gs pos="100000">
                  <a:srgbClr val="697C98">
                    <a:alpha val="60000"/>
                  </a:srgbClr>
                </a:gs>
              </a:gsLst>
              <a:lin ang="5400000" scaled="0"/>
            </a:gradFill>
            <a:ln>
              <a:noFill/>
            </a:ln>
          </p:spPr>
        </p:sp>
        <p:sp>
          <p:nvSpPr>
            <p:cNvPr id="276" name="Google Shape;276;p1"/>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sp>
          <p:nvSpPr>
            <p:cNvPr id="277" name="Google Shape;277;p1"/>
            <p:cNvSpPr/>
            <p:nvPr/>
          </p:nvSpPr>
          <p:spPr>
            <a:xfrm>
              <a:off x="11939587" y="6596063"/>
              <a:ext cx="23813" cy="252413"/>
            </a:xfrm>
            <a:prstGeom prst="rect">
              <a:avLst/>
            </a:pr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grpSp>
    </p:spTree>
    <p:extLst>
      <p:ext uri="{BB962C8B-B14F-4D97-AF65-F5344CB8AC3E}">
        <p14:creationId xmlns:p14="http://schemas.microsoft.com/office/powerpoint/2010/main" val="19266456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p:nvPr/>
        </p:nvSpPr>
        <p:spPr>
          <a:xfrm>
            <a:off x="3702014" y="1744200"/>
            <a:ext cx="7829870" cy="443402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36">
              <a:solidFill>
                <a:schemeClr val="dk1"/>
              </a:solidFill>
              <a:latin typeface="Calibri"/>
              <a:ea typeface="Calibri"/>
              <a:cs typeface="Calibri"/>
              <a:sym typeface="Calibri"/>
            </a:endParaRPr>
          </a:p>
        </p:txBody>
      </p:sp>
      <p:sp>
        <p:nvSpPr>
          <p:cNvPr id="86" name="Google Shape;86;p4"/>
          <p:cNvSpPr/>
          <p:nvPr/>
        </p:nvSpPr>
        <p:spPr>
          <a:xfrm>
            <a:off x="3621199" y="1663384"/>
            <a:ext cx="7991632" cy="4595788"/>
          </a:xfrm>
          <a:custGeom>
            <a:avLst/>
            <a:gdLst/>
            <a:ahLst/>
            <a:cxnLst/>
            <a:rect l="l" t="t" r="r" b="b"/>
            <a:pathLst>
              <a:path w="7836534" h="4506595" extrusionOk="0">
                <a:moveTo>
                  <a:pt x="0" y="4506468"/>
                </a:moveTo>
                <a:lnTo>
                  <a:pt x="7836408" y="4506468"/>
                </a:lnTo>
                <a:lnTo>
                  <a:pt x="7836408" y="0"/>
                </a:lnTo>
                <a:lnTo>
                  <a:pt x="0" y="0"/>
                </a:lnTo>
                <a:lnTo>
                  <a:pt x="0" y="4506468"/>
                </a:lnTo>
                <a:close/>
              </a:path>
            </a:pathLst>
          </a:custGeom>
          <a:noFill/>
          <a:ln w="158475" cap="flat" cmpd="sng">
            <a:solidFill>
              <a:srgbClr val="F1F1F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36">
              <a:solidFill>
                <a:schemeClr val="dk1"/>
              </a:solidFill>
              <a:latin typeface="Calibri"/>
              <a:ea typeface="Calibri"/>
              <a:cs typeface="Calibri"/>
              <a:sym typeface="Calibri"/>
            </a:endParaRPr>
          </a:p>
        </p:txBody>
      </p:sp>
      <p:sp>
        <p:nvSpPr>
          <p:cNvPr id="87" name="Google Shape;87;p4"/>
          <p:cNvSpPr/>
          <p:nvPr/>
        </p:nvSpPr>
        <p:spPr>
          <a:xfrm>
            <a:off x="5198672" y="2072128"/>
            <a:ext cx="1678496" cy="795861"/>
          </a:xfrm>
          <a:custGeom>
            <a:avLst/>
            <a:gdLst/>
            <a:ahLst/>
            <a:cxnLst/>
            <a:rect l="l" t="t" r="r" b="b"/>
            <a:pathLst>
              <a:path w="1645920" h="780414" extrusionOk="0">
                <a:moveTo>
                  <a:pt x="0" y="780288"/>
                </a:moveTo>
                <a:lnTo>
                  <a:pt x="1645920" y="780288"/>
                </a:lnTo>
                <a:lnTo>
                  <a:pt x="1645920" y="0"/>
                </a:lnTo>
                <a:lnTo>
                  <a:pt x="0" y="0"/>
                </a:lnTo>
                <a:lnTo>
                  <a:pt x="0" y="780288"/>
                </a:lnTo>
                <a:close/>
              </a:path>
            </a:pathLst>
          </a:custGeom>
          <a:solidFill>
            <a:srgbClr val="5C2C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36">
              <a:solidFill>
                <a:schemeClr val="dk1"/>
              </a:solidFill>
              <a:latin typeface="Calibri"/>
              <a:ea typeface="Calibri"/>
              <a:cs typeface="Calibri"/>
              <a:sym typeface="Calibri"/>
            </a:endParaRPr>
          </a:p>
        </p:txBody>
      </p:sp>
      <p:sp>
        <p:nvSpPr>
          <p:cNvPr id="88" name="Google Shape;88;p4"/>
          <p:cNvSpPr txBox="1"/>
          <p:nvPr/>
        </p:nvSpPr>
        <p:spPr>
          <a:xfrm>
            <a:off x="5418846" y="2132560"/>
            <a:ext cx="1238149" cy="646174"/>
          </a:xfrm>
          <a:prstGeom prst="rect">
            <a:avLst/>
          </a:prstGeom>
          <a:noFill/>
          <a:ln>
            <a:noFill/>
          </a:ln>
        </p:spPr>
        <p:txBody>
          <a:bodyPr spcFirstLastPara="1" wrap="square" lIns="0" tIns="11650" rIns="0" bIns="0" anchor="t" anchorCtr="0">
            <a:spAutoFit/>
          </a:bodyPr>
          <a:lstStyle/>
          <a:p>
            <a:pPr marL="12951" marR="5181" lvl="0" indent="46625" algn="just" rtl="0">
              <a:lnSpc>
                <a:spcPct val="101899"/>
              </a:lnSpc>
              <a:spcBef>
                <a:spcPts val="0"/>
              </a:spcBef>
              <a:spcAft>
                <a:spcPts val="0"/>
              </a:spcAft>
              <a:buNone/>
            </a:pPr>
            <a:r>
              <a:rPr lang="en-US" sz="1377">
                <a:solidFill>
                  <a:srgbClr val="FFFFFF"/>
                </a:solidFill>
                <a:latin typeface="Quattrocento Sans"/>
                <a:ea typeface="Quattrocento Sans"/>
                <a:cs typeface="Quattrocento Sans"/>
                <a:sym typeface="Quattrocento Sans"/>
              </a:rPr>
              <a:t>“Development  and Operations  collaboration”</a:t>
            </a:r>
            <a:endParaRPr sz="1377">
              <a:solidFill>
                <a:schemeClr val="dk1"/>
              </a:solidFill>
              <a:latin typeface="Quattrocento Sans"/>
              <a:ea typeface="Quattrocento Sans"/>
              <a:cs typeface="Quattrocento Sans"/>
              <a:sym typeface="Quattrocento Sans"/>
            </a:endParaRPr>
          </a:p>
        </p:txBody>
      </p:sp>
      <p:sp>
        <p:nvSpPr>
          <p:cNvPr id="89" name="Google Shape;89;p4"/>
          <p:cNvSpPr/>
          <p:nvPr/>
        </p:nvSpPr>
        <p:spPr>
          <a:xfrm>
            <a:off x="6805677" y="2072128"/>
            <a:ext cx="399549" cy="461716"/>
          </a:xfrm>
          <a:custGeom>
            <a:avLst/>
            <a:gdLst/>
            <a:ahLst/>
            <a:cxnLst/>
            <a:rect l="l" t="t" r="r" b="b"/>
            <a:pathLst>
              <a:path w="391795" h="452755" extrusionOk="0">
                <a:moveTo>
                  <a:pt x="391668" y="0"/>
                </a:moveTo>
                <a:lnTo>
                  <a:pt x="0" y="0"/>
                </a:lnTo>
                <a:lnTo>
                  <a:pt x="0" y="452628"/>
                </a:lnTo>
                <a:lnTo>
                  <a:pt x="391668" y="0"/>
                </a:lnTo>
                <a:close/>
              </a:path>
            </a:pathLst>
          </a:custGeom>
          <a:solidFill>
            <a:srgbClr val="5C2C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36">
              <a:solidFill>
                <a:schemeClr val="dk1"/>
              </a:solidFill>
              <a:latin typeface="Calibri"/>
              <a:ea typeface="Calibri"/>
              <a:cs typeface="Calibri"/>
              <a:sym typeface="Calibri"/>
            </a:endParaRPr>
          </a:p>
        </p:txBody>
      </p:sp>
      <p:sp>
        <p:nvSpPr>
          <p:cNvPr id="90" name="Google Shape;90;p4"/>
          <p:cNvSpPr/>
          <p:nvPr/>
        </p:nvSpPr>
        <p:spPr>
          <a:xfrm>
            <a:off x="4241309" y="3329446"/>
            <a:ext cx="1375434" cy="651453"/>
          </a:xfrm>
          <a:custGeom>
            <a:avLst/>
            <a:gdLst/>
            <a:ahLst/>
            <a:cxnLst/>
            <a:rect l="l" t="t" r="r" b="b"/>
            <a:pathLst>
              <a:path w="1348739" h="638810" extrusionOk="0">
                <a:moveTo>
                  <a:pt x="0" y="638556"/>
                </a:moveTo>
                <a:lnTo>
                  <a:pt x="1348739" y="638556"/>
                </a:lnTo>
                <a:lnTo>
                  <a:pt x="1348739" y="0"/>
                </a:lnTo>
                <a:lnTo>
                  <a:pt x="0" y="0"/>
                </a:lnTo>
                <a:lnTo>
                  <a:pt x="0" y="638556"/>
                </a:lnTo>
                <a:close/>
              </a:path>
            </a:pathLst>
          </a:custGeom>
          <a:solidFill>
            <a:srgbClr val="5C2C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36">
              <a:solidFill>
                <a:schemeClr val="dk1"/>
              </a:solidFill>
              <a:latin typeface="Calibri"/>
              <a:ea typeface="Calibri"/>
              <a:cs typeface="Calibri"/>
              <a:sym typeface="Calibri"/>
            </a:endParaRPr>
          </a:p>
        </p:txBody>
      </p:sp>
      <p:sp>
        <p:nvSpPr>
          <p:cNvPr id="91" name="Google Shape;91;p4"/>
          <p:cNvSpPr/>
          <p:nvPr/>
        </p:nvSpPr>
        <p:spPr>
          <a:xfrm>
            <a:off x="4487902" y="3579796"/>
            <a:ext cx="881987" cy="1729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36">
              <a:solidFill>
                <a:schemeClr val="dk1"/>
              </a:solidFill>
              <a:latin typeface="Calibri"/>
              <a:ea typeface="Calibri"/>
              <a:cs typeface="Calibri"/>
              <a:sym typeface="Calibri"/>
            </a:endParaRPr>
          </a:p>
        </p:txBody>
      </p:sp>
      <p:sp>
        <p:nvSpPr>
          <p:cNvPr id="92" name="Google Shape;92;p4"/>
          <p:cNvSpPr/>
          <p:nvPr/>
        </p:nvSpPr>
        <p:spPr>
          <a:xfrm>
            <a:off x="4423145" y="3965099"/>
            <a:ext cx="378180" cy="326374"/>
          </a:xfrm>
          <a:custGeom>
            <a:avLst/>
            <a:gdLst/>
            <a:ahLst/>
            <a:cxnLst/>
            <a:rect l="l" t="t" r="r" b="b"/>
            <a:pathLst>
              <a:path w="370839" h="320039" extrusionOk="0">
                <a:moveTo>
                  <a:pt x="370332" y="0"/>
                </a:moveTo>
                <a:lnTo>
                  <a:pt x="0" y="0"/>
                </a:lnTo>
                <a:lnTo>
                  <a:pt x="370332" y="320039"/>
                </a:lnTo>
                <a:lnTo>
                  <a:pt x="370332" y="0"/>
                </a:lnTo>
                <a:close/>
              </a:path>
            </a:pathLst>
          </a:custGeom>
          <a:solidFill>
            <a:srgbClr val="5C2C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36">
              <a:solidFill>
                <a:schemeClr val="dk1"/>
              </a:solidFill>
              <a:latin typeface="Calibri"/>
              <a:ea typeface="Calibri"/>
              <a:cs typeface="Calibri"/>
              <a:sym typeface="Calibri"/>
            </a:endParaRPr>
          </a:p>
        </p:txBody>
      </p:sp>
      <p:sp>
        <p:nvSpPr>
          <p:cNvPr id="93" name="Google Shape;93;p4"/>
          <p:cNvSpPr/>
          <p:nvPr/>
        </p:nvSpPr>
        <p:spPr>
          <a:xfrm>
            <a:off x="9321866" y="3065239"/>
            <a:ext cx="1745843" cy="826944"/>
          </a:xfrm>
          <a:custGeom>
            <a:avLst/>
            <a:gdLst/>
            <a:ahLst/>
            <a:cxnLst/>
            <a:rect l="l" t="t" r="r" b="b"/>
            <a:pathLst>
              <a:path w="1711959" h="810895" extrusionOk="0">
                <a:moveTo>
                  <a:pt x="0" y="810768"/>
                </a:moveTo>
                <a:lnTo>
                  <a:pt x="1711452" y="810768"/>
                </a:lnTo>
                <a:lnTo>
                  <a:pt x="1711452" y="0"/>
                </a:lnTo>
                <a:lnTo>
                  <a:pt x="0" y="0"/>
                </a:lnTo>
                <a:lnTo>
                  <a:pt x="0" y="810768"/>
                </a:lnTo>
                <a:close/>
              </a:path>
            </a:pathLst>
          </a:custGeom>
          <a:solidFill>
            <a:srgbClr val="5C2C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36">
              <a:solidFill>
                <a:schemeClr val="dk1"/>
              </a:solidFill>
              <a:latin typeface="Calibri"/>
              <a:ea typeface="Calibri"/>
              <a:cs typeface="Calibri"/>
              <a:sym typeface="Calibri"/>
            </a:endParaRPr>
          </a:p>
        </p:txBody>
      </p:sp>
      <p:sp>
        <p:nvSpPr>
          <p:cNvPr id="94" name="Google Shape;94;p4"/>
          <p:cNvSpPr/>
          <p:nvPr/>
        </p:nvSpPr>
        <p:spPr>
          <a:xfrm>
            <a:off x="9763767" y="3307429"/>
            <a:ext cx="854789" cy="133139"/>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36">
              <a:solidFill>
                <a:schemeClr val="dk1"/>
              </a:solidFill>
              <a:latin typeface="Calibri"/>
              <a:ea typeface="Calibri"/>
              <a:cs typeface="Calibri"/>
              <a:sym typeface="Calibri"/>
            </a:endParaRPr>
          </a:p>
        </p:txBody>
      </p:sp>
      <p:sp>
        <p:nvSpPr>
          <p:cNvPr id="95" name="Google Shape;95;p4"/>
          <p:cNvSpPr/>
          <p:nvPr/>
        </p:nvSpPr>
        <p:spPr>
          <a:xfrm>
            <a:off x="9552271" y="3498591"/>
            <a:ext cx="1284645" cy="13313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36">
              <a:solidFill>
                <a:schemeClr val="dk1"/>
              </a:solidFill>
              <a:latin typeface="Calibri"/>
              <a:ea typeface="Calibri"/>
              <a:cs typeface="Calibri"/>
              <a:sym typeface="Calibri"/>
            </a:endParaRPr>
          </a:p>
        </p:txBody>
      </p:sp>
      <p:sp>
        <p:nvSpPr>
          <p:cNvPr id="96" name="Google Shape;96;p4"/>
          <p:cNvSpPr/>
          <p:nvPr/>
        </p:nvSpPr>
        <p:spPr>
          <a:xfrm>
            <a:off x="10364710" y="3876511"/>
            <a:ext cx="480495" cy="415090"/>
          </a:xfrm>
          <a:custGeom>
            <a:avLst/>
            <a:gdLst/>
            <a:ahLst/>
            <a:cxnLst/>
            <a:rect l="l" t="t" r="r" b="b"/>
            <a:pathLst>
              <a:path w="471170" h="407035" extrusionOk="0">
                <a:moveTo>
                  <a:pt x="470916" y="0"/>
                </a:moveTo>
                <a:lnTo>
                  <a:pt x="0" y="0"/>
                </a:lnTo>
                <a:lnTo>
                  <a:pt x="0" y="406908"/>
                </a:lnTo>
                <a:lnTo>
                  <a:pt x="470916" y="0"/>
                </a:lnTo>
                <a:close/>
              </a:path>
            </a:pathLst>
          </a:custGeom>
          <a:solidFill>
            <a:srgbClr val="5C2C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36">
              <a:solidFill>
                <a:schemeClr val="dk1"/>
              </a:solidFill>
              <a:latin typeface="Calibri"/>
              <a:ea typeface="Calibri"/>
              <a:cs typeface="Calibri"/>
              <a:sym typeface="Calibri"/>
            </a:endParaRPr>
          </a:p>
        </p:txBody>
      </p:sp>
      <p:sp>
        <p:nvSpPr>
          <p:cNvPr id="97" name="Google Shape;97;p4"/>
          <p:cNvSpPr/>
          <p:nvPr/>
        </p:nvSpPr>
        <p:spPr>
          <a:xfrm>
            <a:off x="7574988" y="2867859"/>
            <a:ext cx="1375434" cy="651453"/>
          </a:xfrm>
          <a:custGeom>
            <a:avLst/>
            <a:gdLst/>
            <a:ahLst/>
            <a:cxnLst/>
            <a:rect l="l" t="t" r="r" b="b"/>
            <a:pathLst>
              <a:path w="1348740" h="638810" extrusionOk="0">
                <a:moveTo>
                  <a:pt x="0" y="638556"/>
                </a:moveTo>
                <a:lnTo>
                  <a:pt x="1348740" y="638556"/>
                </a:lnTo>
                <a:lnTo>
                  <a:pt x="1348740" y="0"/>
                </a:lnTo>
                <a:lnTo>
                  <a:pt x="0" y="0"/>
                </a:lnTo>
                <a:lnTo>
                  <a:pt x="0" y="638556"/>
                </a:lnTo>
                <a:close/>
              </a:path>
            </a:pathLst>
          </a:custGeom>
          <a:solidFill>
            <a:srgbClr val="5C2C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36">
              <a:solidFill>
                <a:schemeClr val="dk1"/>
              </a:solidFill>
              <a:latin typeface="Calibri"/>
              <a:ea typeface="Calibri"/>
              <a:cs typeface="Calibri"/>
              <a:sym typeface="Calibri"/>
            </a:endParaRPr>
          </a:p>
        </p:txBody>
      </p:sp>
      <p:sp>
        <p:nvSpPr>
          <p:cNvPr id="98" name="Google Shape;98;p4"/>
          <p:cNvSpPr/>
          <p:nvPr/>
        </p:nvSpPr>
        <p:spPr>
          <a:xfrm>
            <a:off x="7768092" y="3120283"/>
            <a:ext cx="995441" cy="131456"/>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36">
              <a:solidFill>
                <a:schemeClr val="dk1"/>
              </a:solidFill>
              <a:latin typeface="Calibri"/>
              <a:ea typeface="Calibri"/>
              <a:cs typeface="Calibri"/>
              <a:sym typeface="Calibri"/>
            </a:endParaRPr>
          </a:p>
        </p:txBody>
      </p:sp>
      <p:sp>
        <p:nvSpPr>
          <p:cNvPr id="99" name="Google Shape;99;p4"/>
          <p:cNvSpPr/>
          <p:nvPr/>
        </p:nvSpPr>
        <p:spPr>
          <a:xfrm>
            <a:off x="7756824" y="3503512"/>
            <a:ext cx="378180" cy="326374"/>
          </a:xfrm>
          <a:custGeom>
            <a:avLst/>
            <a:gdLst/>
            <a:ahLst/>
            <a:cxnLst/>
            <a:rect l="l" t="t" r="r" b="b"/>
            <a:pathLst>
              <a:path w="370840" h="320039" extrusionOk="0">
                <a:moveTo>
                  <a:pt x="370332" y="0"/>
                </a:moveTo>
                <a:lnTo>
                  <a:pt x="0" y="0"/>
                </a:lnTo>
                <a:lnTo>
                  <a:pt x="0" y="320039"/>
                </a:lnTo>
                <a:lnTo>
                  <a:pt x="370332" y="0"/>
                </a:lnTo>
                <a:close/>
              </a:path>
            </a:pathLst>
          </a:custGeom>
          <a:solidFill>
            <a:srgbClr val="5C2C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36">
              <a:solidFill>
                <a:schemeClr val="dk1"/>
              </a:solidFill>
              <a:latin typeface="Calibri"/>
              <a:ea typeface="Calibri"/>
              <a:cs typeface="Calibri"/>
              <a:sym typeface="Calibri"/>
            </a:endParaRPr>
          </a:p>
        </p:txBody>
      </p:sp>
      <p:sp>
        <p:nvSpPr>
          <p:cNvPr id="100" name="Google Shape;100;p4"/>
          <p:cNvSpPr/>
          <p:nvPr/>
        </p:nvSpPr>
        <p:spPr>
          <a:xfrm>
            <a:off x="604918" y="576894"/>
            <a:ext cx="3459475" cy="452391"/>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36">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5"/>
          <p:cNvSpPr/>
          <p:nvPr/>
        </p:nvSpPr>
        <p:spPr>
          <a:xfrm>
            <a:off x="604918" y="576894"/>
            <a:ext cx="3459475" cy="45239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36">
              <a:solidFill>
                <a:schemeClr val="dk1"/>
              </a:solidFill>
              <a:latin typeface="Calibri"/>
              <a:ea typeface="Calibri"/>
              <a:cs typeface="Calibri"/>
              <a:sym typeface="Calibri"/>
            </a:endParaRPr>
          </a:p>
        </p:txBody>
      </p:sp>
      <p:pic>
        <p:nvPicPr>
          <p:cNvPr id="106" name="Google Shape;106;p5"/>
          <p:cNvPicPr preferRelativeResize="0"/>
          <p:nvPr/>
        </p:nvPicPr>
        <p:blipFill rotWithShape="1">
          <a:blip r:embed="rId4">
            <a:alphaModFix/>
          </a:blip>
          <a:srcRect/>
          <a:stretch/>
        </p:blipFill>
        <p:spPr>
          <a:xfrm>
            <a:off x="1720850" y="1974850"/>
            <a:ext cx="8534400" cy="396240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422249" y="311607"/>
            <a:ext cx="9292590"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a:t>High Performance DevOps Companies Achieve…</a:t>
            </a:r>
            <a:endParaRPr sz="3600"/>
          </a:p>
        </p:txBody>
      </p:sp>
      <p:sp>
        <p:nvSpPr>
          <p:cNvPr id="112" name="Google Shape;112;p6"/>
          <p:cNvSpPr/>
          <p:nvPr/>
        </p:nvSpPr>
        <p:spPr>
          <a:xfrm>
            <a:off x="4056888" y="1556003"/>
            <a:ext cx="4518660" cy="4518660"/>
          </a:xfrm>
          <a:custGeom>
            <a:avLst/>
            <a:gdLst/>
            <a:ahLst/>
            <a:cxnLst/>
            <a:rect l="l" t="t" r="r" b="b"/>
            <a:pathLst>
              <a:path w="4518659" h="4518660" extrusionOk="0">
                <a:moveTo>
                  <a:pt x="0" y="2259329"/>
                </a:moveTo>
                <a:lnTo>
                  <a:pt x="510" y="2210836"/>
                </a:lnTo>
                <a:lnTo>
                  <a:pt x="2033" y="2162592"/>
                </a:lnTo>
                <a:lnTo>
                  <a:pt x="4560" y="2114607"/>
                </a:lnTo>
                <a:lnTo>
                  <a:pt x="8080" y="2066892"/>
                </a:lnTo>
                <a:lnTo>
                  <a:pt x="12583" y="2019457"/>
                </a:lnTo>
                <a:lnTo>
                  <a:pt x="18059" y="1972312"/>
                </a:lnTo>
                <a:lnTo>
                  <a:pt x="24497" y="1925466"/>
                </a:lnTo>
                <a:lnTo>
                  <a:pt x="31887" y="1878932"/>
                </a:lnTo>
                <a:lnTo>
                  <a:pt x="40220" y="1832718"/>
                </a:lnTo>
                <a:lnTo>
                  <a:pt x="49485" y="1786834"/>
                </a:lnTo>
                <a:lnTo>
                  <a:pt x="59671" y="1741292"/>
                </a:lnTo>
                <a:lnTo>
                  <a:pt x="70769" y="1696100"/>
                </a:lnTo>
                <a:lnTo>
                  <a:pt x="82768" y="1651270"/>
                </a:lnTo>
                <a:lnTo>
                  <a:pt x="95659" y="1606812"/>
                </a:lnTo>
                <a:lnTo>
                  <a:pt x="109430" y="1562735"/>
                </a:lnTo>
                <a:lnTo>
                  <a:pt x="124073" y="1519050"/>
                </a:lnTo>
                <a:lnTo>
                  <a:pt x="139576" y="1475767"/>
                </a:lnTo>
                <a:lnTo>
                  <a:pt x="155929" y="1432897"/>
                </a:lnTo>
                <a:lnTo>
                  <a:pt x="173123" y="1390449"/>
                </a:lnTo>
                <a:lnTo>
                  <a:pt x="191147" y="1348434"/>
                </a:lnTo>
                <a:lnTo>
                  <a:pt x="209990" y="1306861"/>
                </a:lnTo>
                <a:lnTo>
                  <a:pt x="229644" y="1265741"/>
                </a:lnTo>
                <a:lnTo>
                  <a:pt x="250096" y="1225085"/>
                </a:lnTo>
                <a:lnTo>
                  <a:pt x="271339" y="1184902"/>
                </a:lnTo>
                <a:lnTo>
                  <a:pt x="293360" y="1145203"/>
                </a:lnTo>
                <a:lnTo>
                  <a:pt x="316150" y="1105998"/>
                </a:lnTo>
                <a:lnTo>
                  <a:pt x="339699" y="1067296"/>
                </a:lnTo>
                <a:lnTo>
                  <a:pt x="363996" y="1029109"/>
                </a:lnTo>
                <a:lnTo>
                  <a:pt x="389032" y="991446"/>
                </a:lnTo>
                <a:lnTo>
                  <a:pt x="414796" y="954318"/>
                </a:lnTo>
                <a:lnTo>
                  <a:pt x="441278" y="917734"/>
                </a:lnTo>
                <a:lnTo>
                  <a:pt x="468467" y="881705"/>
                </a:lnTo>
                <a:lnTo>
                  <a:pt x="496355" y="846242"/>
                </a:lnTo>
                <a:lnTo>
                  <a:pt x="524929" y="811353"/>
                </a:lnTo>
                <a:lnTo>
                  <a:pt x="554181" y="777051"/>
                </a:lnTo>
                <a:lnTo>
                  <a:pt x="584100" y="743344"/>
                </a:lnTo>
                <a:lnTo>
                  <a:pt x="614676" y="710242"/>
                </a:lnTo>
                <a:lnTo>
                  <a:pt x="645898" y="677757"/>
                </a:lnTo>
                <a:lnTo>
                  <a:pt x="677757" y="645898"/>
                </a:lnTo>
                <a:lnTo>
                  <a:pt x="710242" y="614676"/>
                </a:lnTo>
                <a:lnTo>
                  <a:pt x="743344" y="584100"/>
                </a:lnTo>
                <a:lnTo>
                  <a:pt x="777051" y="554181"/>
                </a:lnTo>
                <a:lnTo>
                  <a:pt x="811353" y="524929"/>
                </a:lnTo>
                <a:lnTo>
                  <a:pt x="846242" y="496355"/>
                </a:lnTo>
                <a:lnTo>
                  <a:pt x="881705" y="468467"/>
                </a:lnTo>
                <a:lnTo>
                  <a:pt x="917734" y="441278"/>
                </a:lnTo>
                <a:lnTo>
                  <a:pt x="954318" y="414796"/>
                </a:lnTo>
                <a:lnTo>
                  <a:pt x="991446" y="389032"/>
                </a:lnTo>
                <a:lnTo>
                  <a:pt x="1029109" y="363996"/>
                </a:lnTo>
                <a:lnTo>
                  <a:pt x="1067296" y="339699"/>
                </a:lnTo>
                <a:lnTo>
                  <a:pt x="1105998" y="316150"/>
                </a:lnTo>
                <a:lnTo>
                  <a:pt x="1145203" y="293360"/>
                </a:lnTo>
                <a:lnTo>
                  <a:pt x="1184902" y="271339"/>
                </a:lnTo>
                <a:lnTo>
                  <a:pt x="1225085" y="250096"/>
                </a:lnTo>
                <a:lnTo>
                  <a:pt x="1265741" y="229644"/>
                </a:lnTo>
                <a:lnTo>
                  <a:pt x="1306861" y="209990"/>
                </a:lnTo>
                <a:lnTo>
                  <a:pt x="1348434" y="191147"/>
                </a:lnTo>
                <a:lnTo>
                  <a:pt x="1390449" y="173123"/>
                </a:lnTo>
                <a:lnTo>
                  <a:pt x="1432897" y="155929"/>
                </a:lnTo>
                <a:lnTo>
                  <a:pt x="1475767" y="139576"/>
                </a:lnTo>
                <a:lnTo>
                  <a:pt x="1519050" y="124073"/>
                </a:lnTo>
                <a:lnTo>
                  <a:pt x="1562735" y="109430"/>
                </a:lnTo>
                <a:lnTo>
                  <a:pt x="1606812" y="95659"/>
                </a:lnTo>
                <a:lnTo>
                  <a:pt x="1651270" y="82768"/>
                </a:lnTo>
                <a:lnTo>
                  <a:pt x="1696100" y="70769"/>
                </a:lnTo>
                <a:lnTo>
                  <a:pt x="1741292" y="59671"/>
                </a:lnTo>
                <a:lnTo>
                  <a:pt x="1786834" y="49485"/>
                </a:lnTo>
                <a:lnTo>
                  <a:pt x="1832718" y="40220"/>
                </a:lnTo>
                <a:lnTo>
                  <a:pt x="1878932" y="31887"/>
                </a:lnTo>
                <a:lnTo>
                  <a:pt x="1925466" y="24497"/>
                </a:lnTo>
                <a:lnTo>
                  <a:pt x="1972312" y="18059"/>
                </a:lnTo>
                <a:lnTo>
                  <a:pt x="2019457" y="12583"/>
                </a:lnTo>
                <a:lnTo>
                  <a:pt x="2066892" y="8080"/>
                </a:lnTo>
                <a:lnTo>
                  <a:pt x="2114607" y="4560"/>
                </a:lnTo>
                <a:lnTo>
                  <a:pt x="2162592" y="2033"/>
                </a:lnTo>
                <a:lnTo>
                  <a:pt x="2210836" y="510"/>
                </a:lnTo>
                <a:lnTo>
                  <a:pt x="2259329" y="0"/>
                </a:lnTo>
                <a:lnTo>
                  <a:pt x="2307823" y="510"/>
                </a:lnTo>
                <a:lnTo>
                  <a:pt x="2356067" y="2033"/>
                </a:lnTo>
                <a:lnTo>
                  <a:pt x="2404052" y="4560"/>
                </a:lnTo>
                <a:lnTo>
                  <a:pt x="2451767" y="8080"/>
                </a:lnTo>
                <a:lnTo>
                  <a:pt x="2499202" y="12583"/>
                </a:lnTo>
                <a:lnTo>
                  <a:pt x="2546347" y="18059"/>
                </a:lnTo>
                <a:lnTo>
                  <a:pt x="2593193" y="24497"/>
                </a:lnTo>
                <a:lnTo>
                  <a:pt x="2639727" y="31887"/>
                </a:lnTo>
                <a:lnTo>
                  <a:pt x="2685941" y="40220"/>
                </a:lnTo>
                <a:lnTo>
                  <a:pt x="2731825" y="49485"/>
                </a:lnTo>
                <a:lnTo>
                  <a:pt x="2777367" y="59671"/>
                </a:lnTo>
                <a:lnTo>
                  <a:pt x="2822559" y="70769"/>
                </a:lnTo>
                <a:lnTo>
                  <a:pt x="2867389" y="82768"/>
                </a:lnTo>
                <a:lnTo>
                  <a:pt x="2911847" y="95659"/>
                </a:lnTo>
                <a:lnTo>
                  <a:pt x="2955924" y="109430"/>
                </a:lnTo>
                <a:lnTo>
                  <a:pt x="2999609" y="124073"/>
                </a:lnTo>
                <a:lnTo>
                  <a:pt x="3042892" y="139576"/>
                </a:lnTo>
                <a:lnTo>
                  <a:pt x="3085762" y="155929"/>
                </a:lnTo>
                <a:lnTo>
                  <a:pt x="3128210" y="173123"/>
                </a:lnTo>
                <a:lnTo>
                  <a:pt x="3170225" y="191147"/>
                </a:lnTo>
                <a:lnTo>
                  <a:pt x="3211798" y="209990"/>
                </a:lnTo>
                <a:lnTo>
                  <a:pt x="3252918" y="229644"/>
                </a:lnTo>
                <a:lnTo>
                  <a:pt x="3293574" y="250096"/>
                </a:lnTo>
                <a:lnTo>
                  <a:pt x="3333757" y="271339"/>
                </a:lnTo>
                <a:lnTo>
                  <a:pt x="3373456" y="293360"/>
                </a:lnTo>
                <a:lnTo>
                  <a:pt x="3412661" y="316150"/>
                </a:lnTo>
                <a:lnTo>
                  <a:pt x="3451363" y="339699"/>
                </a:lnTo>
                <a:lnTo>
                  <a:pt x="3489550" y="363996"/>
                </a:lnTo>
                <a:lnTo>
                  <a:pt x="3527213" y="389032"/>
                </a:lnTo>
                <a:lnTo>
                  <a:pt x="3564341" y="414796"/>
                </a:lnTo>
                <a:lnTo>
                  <a:pt x="3600925" y="441278"/>
                </a:lnTo>
                <a:lnTo>
                  <a:pt x="3636954" y="468467"/>
                </a:lnTo>
                <a:lnTo>
                  <a:pt x="3672417" y="496355"/>
                </a:lnTo>
                <a:lnTo>
                  <a:pt x="3707306" y="524929"/>
                </a:lnTo>
                <a:lnTo>
                  <a:pt x="3741608" y="554181"/>
                </a:lnTo>
                <a:lnTo>
                  <a:pt x="3775315" y="584100"/>
                </a:lnTo>
                <a:lnTo>
                  <a:pt x="3808417" y="614676"/>
                </a:lnTo>
                <a:lnTo>
                  <a:pt x="3840902" y="645898"/>
                </a:lnTo>
                <a:lnTo>
                  <a:pt x="3872761" y="677757"/>
                </a:lnTo>
                <a:lnTo>
                  <a:pt x="3903983" y="710242"/>
                </a:lnTo>
                <a:lnTo>
                  <a:pt x="3934559" y="743344"/>
                </a:lnTo>
                <a:lnTo>
                  <a:pt x="3964478" y="777051"/>
                </a:lnTo>
                <a:lnTo>
                  <a:pt x="3993730" y="811353"/>
                </a:lnTo>
                <a:lnTo>
                  <a:pt x="4022304" y="846242"/>
                </a:lnTo>
                <a:lnTo>
                  <a:pt x="4050192" y="881705"/>
                </a:lnTo>
                <a:lnTo>
                  <a:pt x="4077381" y="917734"/>
                </a:lnTo>
                <a:lnTo>
                  <a:pt x="4103863" y="954318"/>
                </a:lnTo>
                <a:lnTo>
                  <a:pt x="4129627" y="991446"/>
                </a:lnTo>
                <a:lnTo>
                  <a:pt x="4154663" y="1029109"/>
                </a:lnTo>
                <a:lnTo>
                  <a:pt x="4178960" y="1067296"/>
                </a:lnTo>
                <a:lnTo>
                  <a:pt x="4202509" y="1105998"/>
                </a:lnTo>
                <a:lnTo>
                  <a:pt x="4225299" y="1145203"/>
                </a:lnTo>
                <a:lnTo>
                  <a:pt x="4247320" y="1184902"/>
                </a:lnTo>
                <a:lnTo>
                  <a:pt x="4268563" y="1225085"/>
                </a:lnTo>
                <a:lnTo>
                  <a:pt x="4289015" y="1265741"/>
                </a:lnTo>
                <a:lnTo>
                  <a:pt x="4308669" y="1306861"/>
                </a:lnTo>
                <a:lnTo>
                  <a:pt x="4327512" y="1348434"/>
                </a:lnTo>
                <a:lnTo>
                  <a:pt x="4345536" y="1390449"/>
                </a:lnTo>
                <a:lnTo>
                  <a:pt x="4362730" y="1432897"/>
                </a:lnTo>
                <a:lnTo>
                  <a:pt x="4379083" y="1475767"/>
                </a:lnTo>
                <a:lnTo>
                  <a:pt x="4394586" y="1519050"/>
                </a:lnTo>
                <a:lnTo>
                  <a:pt x="4409229" y="1562735"/>
                </a:lnTo>
                <a:lnTo>
                  <a:pt x="4423000" y="1606812"/>
                </a:lnTo>
                <a:lnTo>
                  <a:pt x="4435891" y="1651270"/>
                </a:lnTo>
                <a:lnTo>
                  <a:pt x="4447890" y="1696100"/>
                </a:lnTo>
                <a:lnTo>
                  <a:pt x="4458988" y="1741292"/>
                </a:lnTo>
                <a:lnTo>
                  <a:pt x="4469174" y="1786834"/>
                </a:lnTo>
                <a:lnTo>
                  <a:pt x="4478439" y="1832718"/>
                </a:lnTo>
                <a:lnTo>
                  <a:pt x="4486772" y="1878932"/>
                </a:lnTo>
                <a:lnTo>
                  <a:pt x="4494162" y="1925466"/>
                </a:lnTo>
                <a:lnTo>
                  <a:pt x="4500600" y="1972312"/>
                </a:lnTo>
                <a:lnTo>
                  <a:pt x="4506076" y="2019457"/>
                </a:lnTo>
                <a:lnTo>
                  <a:pt x="4510579" y="2066892"/>
                </a:lnTo>
                <a:lnTo>
                  <a:pt x="4514099" y="2114607"/>
                </a:lnTo>
                <a:lnTo>
                  <a:pt x="4516626" y="2162592"/>
                </a:lnTo>
                <a:lnTo>
                  <a:pt x="4518149" y="2210836"/>
                </a:lnTo>
                <a:lnTo>
                  <a:pt x="4518660" y="2259329"/>
                </a:lnTo>
                <a:lnTo>
                  <a:pt x="4518149" y="2307823"/>
                </a:lnTo>
                <a:lnTo>
                  <a:pt x="4516626" y="2356067"/>
                </a:lnTo>
                <a:lnTo>
                  <a:pt x="4514099" y="2404052"/>
                </a:lnTo>
                <a:lnTo>
                  <a:pt x="4510579" y="2451767"/>
                </a:lnTo>
                <a:lnTo>
                  <a:pt x="4506076" y="2499202"/>
                </a:lnTo>
                <a:lnTo>
                  <a:pt x="4500600" y="2546347"/>
                </a:lnTo>
                <a:lnTo>
                  <a:pt x="4494162" y="2593193"/>
                </a:lnTo>
                <a:lnTo>
                  <a:pt x="4486772" y="2639727"/>
                </a:lnTo>
                <a:lnTo>
                  <a:pt x="4478439" y="2685941"/>
                </a:lnTo>
                <a:lnTo>
                  <a:pt x="4469174" y="2731825"/>
                </a:lnTo>
                <a:lnTo>
                  <a:pt x="4458988" y="2777367"/>
                </a:lnTo>
                <a:lnTo>
                  <a:pt x="4447890" y="2822559"/>
                </a:lnTo>
                <a:lnTo>
                  <a:pt x="4435891" y="2867389"/>
                </a:lnTo>
                <a:lnTo>
                  <a:pt x="4423000" y="2911847"/>
                </a:lnTo>
                <a:lnTo>
                  <a:pt x="4409229" y="2955924"/>
                </a:lnTo>
                <a:lnTo>
                  <a:pt x="4394586" y="2999609"/>
                </a:lnTo>
                <a:lnTo>
                  <a:pt x="4379083" y="3042892"/>
                </a:lnTo>
                <a:lnTo>
                  <a:pt x="4362730" y="3085762"/>
                </a:lnTo>
                <a:lnTo>
                  <a:pt x="4345536" y="3128210"/>
                </a:lnTo>
                <a:lnTo>
                  <a:pt x="4327512" y="3170225"/>
                </a:lnTo>
                <a:lnTo>
                  <a:pt x="4308669" y="3211798"/>
                </a:lnTo>
                <a:lnTo>
                  <a:pt x="4289015" y="3252918"/>
                </a:lnTo>
                <a:lnTo>
                  <a:pt x="4268563" y="3293574"/>
                </a:lnTo>
                <a:lnTo>
                  <a:pt x="4247320" y="3333757"/>
                </a:lnTo>
                <a:lnTo>
                  <a:pt x="4225299" y="3373456"/>
                </a:lnTo>
                <a:lnTo>
                  <a:pt x="4202509" y="3412661"/>
                </a:lnTo>
                <a:lnTo>
                  <a:pt x="4178960" y="3451363"/>
                </a:lnTo>
                <a:lnTo>
                  <a:pt x="4154663" y="3489550"/>
                </a:lnTo>
                <a:lnTo>
                  <a:pt x="4129627" y="3527213"/>
                </a:lnTo>
                <a:lnTo>
                  <a:pt x="4103863" y="3564341"/>
                </a:lnTo>
                <a:lnTo>
                  <a:pt x="4077381" y="3600925"/>
                </a:lnTo>
                <a:lnTo>
                  <a:pt x="4050192" y="3636954"/>
                </a:lnTo>
                <a:lnTo>
                  <a:pt x="4022304" y="3672417"/>
                </a:lnTo>
                <a:lnTo>
                  <a:pt x="3993730" y="3707306"/>
                </a:lnTo>
                <a:lnTo>
                  <a:pt x="3964478" y="3741608"/>
                </a:lnTo>
                <a:lnTo>
                  <a:pt x="3934559" y="3775315"/>
                </a:lnTo>
                <a:lnTo>
                  <a:pt x="3903983" y="3808417"/>
                </a:lnTo>
                <a:lnTo>
                  <a:pt x="3872761" y="3840902"/>
                </a:lnTo>
                <a:lnTo>
                  <a:pt x="3840902" y="3872761"/>
                </a:lnTo>
                <a:lnTo>
                  <a:pt x="3808417" y="3903983"/>
                </a:lnTo>
                <a:lnTo>
                  <a:pt x="3775315" y="3934559"/>
                </a:lnTo>
                <a:lnTo>
                  <a:pt x="3741608" y="3964478"/>
                </a:lnTo>
                <a:lnTo>
                  <a:pt x="3707306" y="3993730"/>
                </a:lnTo>
                <a:lnTo>
                  <a:pt x="3672417" y="4022304"/>
                </a:lnTo>
                <a:lnTo>
                  <a:pt x="3636954" y="4050192"/>
                </a:lnTo>
                <a:lnTo>
                  <a:pt x="3600925" y="4077381"/>
                </a:lnTo>
                <a:lnTo>
                  <a:pt x="3564341" y="4103863"/>
                </a:lnTo>
                <a:lnTo>
                  <a:pt x="3527213" y="4129627"/>
                </a:lnTo>
                <a:lnTo>
                  <a:pt x="3489550" y="4154663"/>
                </a:lnTo>
                <a:lnTo>
                  <a:pt x="3451363" y="4178960"/>
                </a:lnTo>
                <a:lnTo>
                  <a:pt x="3412661" y="4202509"/>
                </a:lnTo>
                <a:lnTo>
                  <a:pt x="3373456" y="4225299"/>
                </a:lnTo>
                <a:lnTo>
                  <a:pt x="3333757" y="4247320"/>
                </a:lnTo>
                <a:lnTo>
                  <a:pt x="3293574" y="4268563"/>
                </a:lnTo>
                <a:lnTo>
                  <a:pt x="3252918" y="4289015"/>
                </a:lnTo>
                <a:lnTo>
                  <a:pt x="3211798" y="4308669"/>
                </a:lnTo>
                <a:lnTo>
                  <a:pt x="3170225" y="4327512"/>
                </a:lnTo>
                <a:lnTo>
                  <a:pt x="3128210" y="4345536"/>
                </a:lnTo>
                <a:lnTo>
                  <a:pt x="3085762" y="4362730"/>
                </a:lnTo>
                <a:lnTo>
                  <a:pt x="3042892" y="4379083"/>
                </a:lnTo>
                <a:lnTo>
                  <a:pt x="2999609" y="4394586"/>
                </a:lnTo>
                <a:lnTo>
                  <a:pt x="2955924" y="4409229"/>
                </a:lnTo>
                <a:lnTo>
                  <a:pt x="2911847" y="4423000"/>
                </a:lnTo>
                <a:lnTo>
                  <a:pt x="2867389" y="4435891"/>
                </a:lnTo>
                <a:lnTo>
                  <a:pt x="2822559" y="4447890"/>
                </a:lnTo>
                <a:lnTo>
                  <a:pt x="2777367" y="4458988"/>
                </a:lnTo>
                <a:lnTo>
                  <a:pt x="2731825" y="4469174"/>
                </a:lnTo>
                <a:lnTo>
                  <a:pt x="2685941" y="4478439"/>
                </a:lnTo>
                <a:lnTo>
                  <a:pt x="2639727" y="4486772"/>
                </a:lnTo>
                <a:lnTo>
                  <a:pt x="2593193" y="4494162"/>
                </a:lnTo>
                <a:lnTo>
                  <a:pt x="2546347" y="4500600"/>
                </a:lnTo>
                <a:lnTo>
                  <a:pt x="2499202" y="4506076"/>
                </a:lnTo>
                <a:lnTo>
                  <a:pt x="2451767" y="4510579"/>
                </a:lnTo>
                <a:lnTo>
                  <a:pt x="2404052" y="4514099"/>
                </a:lnTo>
                <a:lnTo>
                  <a:pt x="2356067" y="4516626"/>
                </a:lnTo>
                <a:lnTo>
                  <a:pt x="2307823" y="4518149"/>
                </a:lnTo>
                <a:lnTo>
                  <a:pt x="2259329" y="4518659"/>
                </a:lnTo>
                <a:lnTo>
                  <a:pt x="2210836" y="4518149"/>
                </a:lnTo>
                <a:lnTo>
                  <a:pt x="2162592" y="4516626"/>
                </a:lnTo>
                <a:lnTo>
                  <a:pt x="2114607" y="4514099"/>
                </a:lnTo>
                <a:lnTo>
                  <a:pt x="2066892" y="4510579"/>
                </a:lnTo>
                <a:lnTo>
                  <a:pt x="2019457" y="4506076"/>
                </a:lnTo>
                <a:lnTo>
                  <a:pt x="1972312" y="4500600"/>
                </a:lnTo>
                <a:lnTo>
                  <a:pt x="1925466" y="4494162"/>
                </a:lnTo>
                <a:lnTo>
                  <a:pt x="1878932" y="4486772"/>
                </a:lnTo>
                <a:lnTo>
                  <a:pt x="1832718" y="4478439"/>
                </a:lnTo>
                <a:lnTo>
                  <a:pt x="1786834" y="4469174"/>
                </a:lnTo>
                <a:lnTo>
                  <a:pt x="1741292" y="4458988"/>
                </a:lnTo>
                <a:lnTo>
                  <a:pt x="1696100" y="4447890"/>
                </a:lnTo>
                <a:lnTo>
                  <a:pt x="1651270" y="4435891"/>
                </a:lnTo>
                <a:lnTo>
                  <a:pt x="1606812" y="4423000"/>
                </a:lnTo>
                <a:lnTo>
                  <a:pt x="1562735" y="4409229"/>
                </a:lnTo>
                <a:lnTo>
                  <a:pt x="1519050" y="4394586"/>
                </a:lnTo>
                <a:lnTo>
                  <a:pt x="1475767" y="4379083"/>
                </a:lnTo>
                <a:lnTo>
                  <a:pt x="1432897" y="4362730"/>
                </a:lnTo>
                <a:lnTo>
                  <a:pt x="1390449" y="4345536"/>
                </a:lnTo>
                <a:lnTo>
                  <a:pt x="1348434" y="4327512"/>
                </a:lnTo>
                <a:lnTo>
                  <a:pt x="1306861" y="4308669"/>
                </a:lnTo>
                <a:lnTo>
                  <a:pt x="1265741" y="4289015"/>
                </a:lnTo>
                <a:lnTo>
                  <a:pt x="1225085" y="4268563"/>
                </a:lnTo>
                <a:lnTo>
                  <a:pt x="1184902" y="4247320"/>
                </a:lnTo>
                <a:lnTo>
                  <a:pt x="1145203" y="4225299"/>
                </a:lnTo>
                <a:lnTo>
                  <a:pt x="1105998" y="4202509"/>
                </a:lnTo>
                <a:lnTo>
                  <a:pt x="1067296" y="4178960"/>
                </a:lnTo>
                <a:lnTo>
                  <a:pt x="1029109" y="4154663"/>
                </a:lnTo>
                <a:lnTo>
                  <a:pt x="991446" y="4129627"/>
                </a:lnTo>
                <a:lnTo>
                  <a:pt x="954318" y="4103863"/>
                </a:lnTo>
                <a:lnTo>
                  <a:pt x="917734" y="4077381"/>
                </a:lnTo>
                <a:lnTo>
                  <a:pt x="881705" y="4050192"/>
                </a:lnTo>
                <a:lnTo>
                  <a:pt x="846242" y="4022304"/>
                </a:lnTo>
                <a:lnTo>
                  <a:pt x="811353" y="3993730"/>
                </a:lnTo>
                <a:lnTo>
                  <a:pt x="777051" y="3964478"/>
                </a:lnTo>
                <a:lnTo>
                  <a:pt x="743344" y="3934559"/>
                </a:lnTo>
                <a:lnTo>
                  <a:pt x="710242" y="3903983"/>
                </a:lnTo>
                <a:lnTo>
                  <a:pt x="677757" y="3872761"/>
                </a:lnTo>
                <a:lnTo>
                  <a:pt x="645898" y="3840902"/>
                </a:lnTo>
                <a:lnTo>
                  <a:pt x="614676" y="3808417"/>
                </a:lnTo>
                <a:lnTo>
                  <a:pt x="584100" y="3775315"/>
                </a:lnTo>
                <a:lnTo>
                  <a:pt x="554181" y="3741608"/>
                </a:lnTo>
                <a:lnTo>
                  <a:pt x="524929" y="3707306"/>
                </a:lnTo>
                <a:lnTo>
                  <a:pt x="496355" y="3672417"/>
                </a:lnTo>
                <a:lnTo>
                  <a:pt x="468467" y="3636954"/>
                </a:lnTo>
                <a:lnTo>
                  <a:pt x="441278" y="3600925"/>
                </a:lnTo>
                <a:lnTo>
                  <a:pt x="414796" y="3564341"/>
                </a:lnTo>
                <a:lnTo>
                  <a:pt x="389032" y="3527213"/>
                </a:lnTo>
                <a:lnTo>
                  <a:pt x="363996" y="3489550"/>
                </a:lnTo>
                <a:lnTo>
                  <a:pt x="339699" y="3451363"/>
                </a:lnTo>
                <a:lnTo>
                  <a:pt x="316150" y="3412661"/>
                </a:lnTo>
                <a:lnTo>
                  <a:pt x="293360" y="3373456"/>
                </a:lnTo>
                <a:lnTo>
                  <a:pt x="271339" y="3333757"/>
                </a:lnTo>
                <a:lnTo>
                  <a:pt x="250096" y="3293574"/>
                </a:lnTo>
                <a:lnTo>
                  <a:pt x="229644" y="3252918"/>
                </a:lnTo>
                <a:lnTo>
                  <a:pt x="209990" y="3211798"/>
                </a:lnTo>
                <a:lnTo>
                  <a:pt x="191147" y="3170225"/>
                </a:lnTo>
                <a:lnTo>
                  <a:pt x="173123" y="3128210"/>
                </a:lnTo>
                <a:lnTo>
                  <a:pt x="155929" y="3085762"/>
                </a:lnTo>
                <a:lnTo>
                  <a:pt x="139576" y="3042892"/>
                </a:lnTo>
                <a:lnTo>
                  <a:pt x="124073" y="2999609"/>
                </a:lnTo>
                <a:lnTo>
                  <a:pt x="109430" y="2955924"/>
                </a:lnTo>
                <a:lnTo>
                  <a:pt x="95659" y="2911847"/>
                </a:lnTo>
                <a:lnTo>
                  <a:pt x="82768" y="2867389"/>
                </a:lnTo>
                <a:lnTo>
                  <a:pt x="70769" y="2822559"/>
                </a:lnTo>
                <a:lnTo>
                  <a:pt x="59671" y="2777367"/>
                </a:lnTo>
                <a:lnTo>
                  <a:pt x="49485" y="2731825"/>
                </a:lnTo>
                <a:lnTo>
                  <a:pt x="40220" y="2685941"/>
                </a:lnTo>
                <a:lnTo>
                  <a:pt x="31887" y="2639727"/>
                </a:lnTo>
                <a:lnTo>
                  <a:pt x="24497" y="2593193"/>
                </a:lnTo>
                <a:lnTo>
                  <a:pt x="18059" y="2546347"/>
                </a:lnTo>
                <a:lnTo>
                  <a:pt x="12583" y="2499202"/>
                </a:lnTo>
                <a:lnTo>
                  <a:pt x="8080" y="2451767"/>
                </a:lnTo>
                <a:lnTo>
                  <a:pt x="4560" y="2404052"/>
                </a:lnTo>
                <a:lnTo>
                  <a:pt x="2033" y="2356067"/>
                </a:lnTo>
                <a:lnTo>
                  <a:pt x="510" y="2307823"/>
                </a:lnTo>
                <a:lnTo>
                  <a:pt x="0" y="2259329"/>
                </a:lnTo>
                <a:close/>
              </a:path>
            </a:pathLst>
          </a:custGeom>
          <a:noFill/>
          <a:ln w="15225" cap="flat" cmpd="sng">
            <a:solidFill>
              <a:srgbClr val="0078D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6"/>
          <p:cNvSpPr txBox="1"/>
          <p:nvPr/>
        </p:nvSpPr>
        <p:spPr>
          <a:xfrm>
            <a:off x="5781294" y="3597909"/>
            <a:ext cx="1066800" cy="38417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350">
                <a:solidFill>
                  <a:srgbClr val="0078D6"/>
                </a:solidFill>
                <a:latin typeface="Quattrocento Sans"/>
                <a:ea typeface="Quattrocento Sans"/>
                <a:cs typeface="Quattrocento Sans"/>
                <a:sym typeface="Quattrocento Sans"/>
              </a:rPr>
              <a:t>DevOps</a:t>
            </a:r>
            <a:endParaRPr sz="2350">
              <a:solidFill>
                <a:schemeClr val="dk1"/>
              </a:solidFill>
              <a:latin typeface="Quattrocento Sans"/>
              <a:ea typeface="Quattrocento Sans"/>
              <a:cs typeface="Quattrocento Sans"/>
              <a:sym typeface="Quattrocento Sans"/>
            </a:endParaRPr>
          </a:p>
        </p:txBody>
      </p:sp>
      <p:sp>
        <p:nvSpPr>
          <p:cNvPr id="114" name="Google Shape;114;p6"/>
          <p:cNvSpPr/>
          <p:nvPr/>
        </p:nvSpPr>
        <p:spPr>
          <a:xfrm>
            <a:off x="6315455" y="3125723"/>
            <a:ext cx="742315" cy="1424940"/>
          </a:xfrm>
          <a:custGeom>
            <a:avLst/>
            <a:gdLst/>
            <a:ahLst/>
            <a:cxnLst/>
            <a:rect l="l" t="t" r="r" b="b"/>
            <a:pathLst>
              <a:path w="742315" h="1424939" extrusionOk="0">
                <a:moveTo>
                  <a:pt x="265684" y="0"/>
                </a:moveTo>
                <a:lnTo>
                  <a:pt x="308469" y="18471"/>
                </a:lnTo>
                <a:lnTo>
                  <a:pt x="349922" y="39419"/>
                </a:lnTo>
                <a:lnTo>
                  <a:pt x="389931" y="62754"/>
                </a:lnTo>
                <a:lnTo>
                  <a:pt x="428383" y="88390"/>
                </a:lnTo>
                <a:lnTo>
                  <a:pt x="465167" y="116240"/>
                </a:lnTo>
                <a:lnTo>
                  <a:pt x="500171" y="146216"/>
                </a:lnTo>
                <a:lnTo>
                  <a:pt x="533282" y="178232"/>
                </a:lnTo>
                <a:lnTo>
                  <a:pt x="564388" y="212199"/>
                </a:lnTo>
                <a:lnTo>
                  <a:pt x="593378" y="248032"/>
                </a:lnTo>
                <a:lnTo>
                  <a:pt x="620138" y="285642"/>
                </a:lnTo>
                <a:lnTo>
                  <a:pt x="644558" y="324942"/>
                </a:lnTo>
                <a:lnTo>
                  <a:pt x="666524" y="365846"/>
                </a:lnTo>
                <a:lnTo>
                  <a:pt x="685926" y="408266"/>
                </a:lnTo>
                <a:lnTo>
                  <a:pt x="702650" y="452114"/>
                </a:lnTo>
                <a:lnTo>
                  <a:pt x="716584" y="497304"/>
                </a:lnTo>
                <a:lnTo>
                  <a:pt x="727618" y="543749"/>
                </a:lnTo>
                <a:lnTo>
                  <a:pt x="735637" y="591361"/>
                </a:lnTo>
                <a:lnTo>
                  <a:pt x="740531" y="640052"/>
                </a:lnTo>
                <a:lnTo>
                  <a:pt x="742188" y="689737"/>
                </a:lnTo>
                <a:lnTo>
                  <a:pt x="740620" y="738341"/>
                </a:lnTo>
                <a:lnTo>
                  <a:pt x="735982" y="786067"/>
                </a:lnTo>
                <a:lnTo>
                  <a:pt x="728367" y="832821"/>
                </a:lnTo>
                <a:lnTo>
                  <a:pt x="717870" y="878508"/>
                </a:lnTo>
                <a:lnTo>
                  <a:pt x="704587" y="923036"/>
                </a:lnTo>
                <a:lnTo>
                  <a:pt x="688613" y="966308"/>
                </a:lnTo>
                <a:lnTo>
                  <a:pt x="670042" y="1008232"/>
                </a:lnTo>
                <a:lnTo>
                  <a:pt x="648970" y="1048713"/>
                </a:lnTo>
                <a:lnTo>
                  <a:pt x="625490" y="1087657"/>
                </a:lnTo>
                <a:lnTo>
                  <a:pt x="599700" y="1124971"/>
                </a:lnTo>
                <a:lnTo>
                  <a:pt x="571692" y="1160559"/>
                </a:lnTo>
                <a:lnTo>
                  <a:pt x="541563" y="1194327"/>
                </a:lnTo>
                <a:lnTo>
                  <a:pt x="509406" y="1226183"/>
                </a:lnTo>
                <a:lnTo>
                  <a:pt x="475318" y="1256030"/>
                </a:lnTo>
                <a:lnTo>
                  <a:pt x="439393" y="1283776"/>
                </a:lnTo>
                <a:lnTo>
                  <a:pt x="401726" y="1309327"/>
                </a:lnTo>
                <a:lnTo>
                  <a:pt x="362412" y="1332587"/>
                </a:lnTo>
                <a:lnTo>
                  <a:pt x="321546" y="1353464"/>
                </a:lnTo>
                <a:lnTo>
                  <a:pt x="279222" y="1371862"/>
                </a:lnTo>
                <a:lnTo>
                  <a:pt x="235537" y="1387688"/>
                </a:lnTo>
                <a:lnTo>
                  <a:pt x="190584" y="1400847"/>
                </a:lnTo>
                <a:lnTo>
                  <a:pt x="144459" y="1411247"/>
                </a:lnTo>
                <a:lnTo>
                  <a:pt x="97256" y="1418791"/>
                </a:lnTo>
                <a:lnTo>
                  <a:pt x="49072" y="1423387"/>
                </a:lnTo>
                <a:lnTo>
                  <a:pt x="0" y="1424940"/>
                </a:lnTo>
              </a:path>
            </a:pathLst>
          </a:custGeom>
          <a:noFill/>
          <a:ln w="12175" cap="flat" cmpd="sng">
            <a:solidFill>
              <a:srgbClr val="0078D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6"/>
          <p:cNvSpPr/>
          <p:nvPr/>
        </p:nvSpPr>
        <p:spPr>
          <a:xfrm>
            <a:off x="5574791" y="3080003"/>
            <a:ext cx="741045" cy="1430020"/>
          </a:xfrm>
          <a:custGeom>
            <a:avLst/>
            <a:gdLst/>
            <a:ahLst/>
            <a:cxnLst/>
            <a:rect l="l" t="t" r="r" b="b"/>
            <a:pathLst>
              <a:path w="741045" h="1430020" extrusionOk="0">
                <a:moveTo>
                  <a:pt x="475488" y="1429511"/>
                </a:moveTo>
                <a:lnTo>
                  <a:pt x="431505" y="1410994"/>
                </a:lnTo>
                <a:lnTo>
                  <a:pt x="389129" y="1389992"/>
                </a:lnTo>
                <a:lnTo>
                  <a:pt x="348450" y="1366591"/>
                </a:lnTo>
                <a:lnTo>
                  <a:pt x="309554" y="1340880"/>
                </a:lnTo>
                <a:lnTo>
                  <a:pt x="272530" y="1312946"/>
                </a:lnTo>
                <a:lnTo>
                  <a:pt x="237466" y="1282876"/>
                </a:lnTo>
                <a:lnTo>
                  <a:pt x="204450" y="1250759"/>
                </a:lnTo>
                <a:lnTo>
                  <a:pt x="173569" y="1216681"/>
                </a:lnTo>
                <a:lnTo>
                  <a:pt x="144912" y="1180731"/>
                </a:lnTo>
                <a:lnTo>
                  <a:pt x="118566" y="1142996"/>
                </a:lnTo>
                <a:lnTo>
                  <a:pt x="94620" y="1103563"/>
                </a:lnTo>
                <a:lnTo>
                  <a:pt x="73162" y="1062520"/>
                </a:lnTo>
                <a:lnTo>
                  <a:pt x="54280" y="1019954"/>
                </a:lnTo>
                <a:lnTo>
                  <a:pt x="38061" y="975953"/>
                </a:lnTo>
                <a:lnTo>
                  <a:pt x="24593" y="930605"/>
                </a:lnTo>
                <a:lnTo>
                  <a:pt x="13965" y="883997"/>
                </a:lnTo>
                <a:lnTo>
                  <a:pt x="6265" y="836216"/>
                </a:lnTo>
                <a:lnTo>
                  <a:pt x="1581" y="787351"/>
                </a:lnTo>
                <a:lnTo>
                  <a:pt x="0" y="737488"/>
                </a:lnTo>
                <a:lnTo>
                  <a:pt x="1564" y="688733"/>
                </a:lnTo>
                <a:lnTo>
                  <a:pt x="6193" y="640859"/>
                </a:lnTo>
                <a:lnTo>
                  <a:pt x="13794" y="593959"/>
                </a:lnTo>
                <a:lnTo>
                  <a:pt x="24270" y="548130"/>
                </a:lnTo>
                <a:lnTo>
                  <a:pt x="37526" y="503464"/>
                </a:lnTo>
                <a:lnTo>
                  <a:pt x="53470" y="460057"/>
                </a:lnTo>
                <a:lnTo>
                  <a:pt x="72004" y="418003"/>
                </a:lnTo>
                <a:lnTo>
                  <a:pt x="93035" y="377396"/>
                </a:lnTo>
                <a:lnTo>
                  <a:pt x="116467" y="338330"/>
                </a:lnTo>
                <a:lnTo>
                  <a:pt x="142207" y="300901"/>
                </a:lnTo>
                <a:lnTo>
                  <a:pt x="170159" y="265202"/>
                </a:lnTo>
                <a:lnTo>
                  <a:pt x="200228" y="231329"/>
                </a:lnTo>
                <a:lnTo>
                  <a:pt x="232319" y="199374"/>
                </a:lnTo>
                <a:lnTo>
                  <a:pt x="266338" y="169434"/>
                </a:lnTo>
                <a:lnTo>
                  <a:pt x="302190" y="141601"/>
                </a:lnTo>
                <a:lnTo>
                  <a:pt x="339781" y="115972"/>
                </a:lnTo>
                <a:lnTo>
                  <a:pt x="379014" y="92639"/>
                </a:lnTo>
                <a:lnTo>
                  <a:pt x="419796" y="71698"/>
                </a:lnTo>
                <a:lnTo>
                  <a:pt x="462032" y="53242"/>
                </a:lnTo>
                <a:lnTo>
                  <a:pt x="505626" y="37367"/>
                </a:lnTo>
                <a:lnTo>
                  <a:pt x="550485" y="24166"/>
                </a:lnTo>
                <a:lnTo>
                  <a:pt x="596513" y="13735"/>
                </a:lnTo>
                <a:lnTo>
                  <a:pt x="643615" y="6167"/>
                </a:lnTo>
                <a:lnTo>
                  <a:pt x="691697" y="1557"/>
                </a:lnTo>
                <a:lnTo>
                  <a:pt x="740663" y="0"/>
                </a:lnTo>
              </a:path>
            </a:pathLst>
          </a:custGeom>
          <a:noFill/>
          <a:ln w="12175" cap="flat" cmpd="sng">
            <a:solidFill>
              <a:srgbClr val="0078D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6"/>
          <p:cNvSpPr/>
          <p:nvPr/>
        </p:nvSpPr>
        <p:spPr>
          <a:xfrm>
            <a:off x="6312408" y="2973323"/>
            <a:ext cx="99060" cy="208915"/>
          </a:xfrm>
          <a:custGeom>
            <a:avLst/>
            <a:gdLst/>
            <a:ahLst/>
            <a:cxnLst/>
            <a:rect l="l" t="t" r="r" b="b"/>
            <a:pathLst>
              <a:path w="99060" h="208914" extrusionOk="0">
                <a:moveTo>
                  <a:pt x="0" y="208787"/>
                </a:moveTo>
                <a:lnTo>
                  <a:pt x="99059" y="105410"/>
                </a:lnTo>
                <a:lnTo>
                  <a:pt x="0" y="0"/>
                </a:lnTo>
              </a:path>
            </a:pathLst>
          </a:custGeom>
          <a:noFill/>
          <a:ln w="12175" cap="flat" cmpd="sng">
            <a:solidFill>
              <a:srgbClr val="0078D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6"/>
          <p:cNvSpPr/>
          <p:nvPr/>
        </p:nvSpPr>
        <p:spPr>
          <a:xfrm>
            <a:off x="6315455" y="3080003"/>
            <a:ext cx="91440" cy="0"/>
          </a:xfrm>
          <a:custGeom>
            <a:avLst/>
            <a:gdLst/>
            <a:ahLst/>
            <a:cxnLst/>
            <a:rect l="l" t="t" r="r" b="b"/>
            <a:pathLst>
              <a:path w="91439" h="120000" extrusionOk="0">
                <a:moveTo>
                  <a:pt x="0" y="0"/>
                </a:moveTo>
                <a:lnTo>
                  <a:pt x="91440" y="0"/>
                </a:lnTo>
              </a:path>
            </a:pathLst>
          </a:custGeom>
          <a:noFill/>
          <a:ln w="12175" cap="flat" cmpd="sng">
            <a:solidFill>
              <a:srgbClr val="0078D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6"/>
          <p:cNvSpPr/>
          <p:nvPr/>
        </p:nvSpPr>
        <p:spPr>
          <a:xfrm>
            <a:off x="6224015" y="4448555"/>
            <a:ext cx="100965" cy="208915"/>
          </a:xfrm>
          <a:custGeom>
            <a:avLst/>
            <a:gdLst/>
            <a:ahLst/>
            <a:cxnLst/>
            <a:rect l="l" t="t" r="r" b="b"/>
            <a:pathLst>
              <a:path w="100964" h="208914" extrusionOk="0">
                <a:moveTo>
                  <a:pt x="100584" y="0"/>
                </a:moveTo>
                <a:lnTo>
                  <a:pt x="0" y="103377"/>
                </a:lnTo>
                <a:lnTo>
                  <a:pt x="100584" y="208787"/>
                </a:lnTo>
              </a:path>
            </a:pathLst>
          </a:custGeom>
          <a:noFill/>
          <a:ln w="12175" cap="flat" cmpd="sng">
            <a:solidFill>
              <a:srgbClr val="0078D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6"/>
          <p:cNvSpPr/>
          <p:nvPr/>
        </p:nvSpPr>
        <p:spPr>
          <a:xfrm>
            <a:off x="6224015" y="4550663"/>
            <a:ext cx="91440" cy="0"/>
          </a:xfrm>
          <a:custGeom>
            <a:avLst/>
            <a:gdLst/>
            <a:ahLst/>
            <a:cxnLst/>
            <a:rect l="l" t="t" r="r" b="b"/>
            <a:pathLst>
              <a:path w="91439" h="120000" extrusionOk="0">
                <a:moveTo>
                  <a:pt x="91439" y="0"/>
                </a:moveTo>
                <a:lnTo>
                  <a:pt x="0" y="0"/>
                </a:lnTo>
              </a:path>
            </a:pathLst>
          </a:custGeom>
          <a:noFill/>
          <a:ln w="12175" cap="flat" cmpd="sng">
            <a:solidFill>
              <a:srgbClr val="0078D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6"/>
          <p:cNvSpPr txBox="1"/>
          <p:nvPr/>
        </p:nvSpPr>
        <p:spPr>
          <a:xfrm>
            <a:off x="1210462" y="3243249"/>
            <a:ext cx="2119630" cy="946785"/>
          </a:xfrm>
          <a:prstGeom prst="rect">
            <a:avLst/>
          </a:prstGeom>
          <a:noFill/>
          <a:ln>
            <a:noFill/>
          </a:ln>
        </p:spPr>
        <p:txBody>
          <a:bodyPr spcFirstLastPara="1" wrap="square" lIns="0" tIns="12700" rIns="0" bIns="0" anchor="t" anchorCtr="0">
            <a:spAutoFit/>
          </a:bodyPr>
          <a:lstStyle/>
          <a:p>
            <a:pPr marL="12700" marR="5080" lvl="0" indent="644525" algn="l" rtl="0">
              <a:lnSpc>
                <a:spcPct val="128600"/>
              </a:lnSpc>
              <a:spcBef>
                <a:spcPts val="0"/>
              </a:spcBef>
              <a:spcAft>
                <a:spcPts val="0"/>
              </a:spcAft>
              <a:buNone/>
            </a:pPr>
            <a:r>
              <a:rPr lang="en-US" sz="2350" b="1">
                <a:solidFill>
                  <a:schemeClr val="dk1"/>
                </a:solidFill>
                <a:latin typeface="Quattrocento Sans"/>
                <a:ea typeface="Quattrocento Sans"/>
                <a:cs typeface="Quattrocento Sans"/>
                <a:sym typeface="Quattrocento Sans"/>
              </a:rPr>
              <a:t>Faster  Time to Market</a:t>
            </a:r>
            <a:endParaRPr sz="2350">
              <a:solidFill>
                <a:schemeClr val="dk1"/>
              </a:solidFill>
              <a:latin typeface="Quattrocento Sans"/>
              <a:ea typeface="Quattrocento Sans"/>
              <a:cs typeface="Quattrocento Sans"/>
              <a:sym typeface="Quattrocento Sans"/>
            </a:endParaRPr>
          </a:p>
        </p:txBody>
      </p:sp>
      <p:sp>
        <p:nvSpPr>
          <p:cNvPr id="121" name="Google Shape;121;p6"/>
          <p:cNvSpPr txBox="1"/>
          <p:nvPr/>
        </p:nvSpPr>
        <p:spPr>
          <a:xfrm>
            <a:off x="9566529" y="3276396"/>
            <a:ext cx="1327150" cy="946150"/>
          </a:xfrm>
          <a:prstGeom prst="rect">
            <a:avLst/>
          </a:prstGeom>
          <a:noFill/>
          <a:ln>
            <a:noFill/>
          </a:ln>
        </p:spPr>
        <p:txBody>
          <a:bodyPr spcFirstLastPara="1" wrap="square" lIns="0" tIns="12700" rIns="0" bIns="0" anchor="t" anchorCtr="0">
            <a:spAutoFit/>
          </a:bodyPr>
          <a:lstStyle/>
          <a:p>
            <a:pPr marL="85725" marR="5080" lvl="0" indent="-73660" algn="l" rtl="0">
              <a:lnSpc>
                <a:spcPct val="128498"/>
              </a:lnSpc>
              <a:spcBef>
                <a:spcPts val="0"/>
              </a:spcBef>
              <a:spcAft>
                <a:spcPts val="0"/>
              </a:spcAft>
              <a:buNone/>
            </a:pPr>
            <a:r>
              <a:rPr lang="en-US" sz="2350" b="1">
                <a:solidFill>
                  <a:schemeClr val="dk1"/>
                </a:solidFill>
                <a:latin typeface="Quattrocento Sans"/>
                <a:ea typeface="Quattrocento Sans"/>
                <a:cs typeface="Quattrocento Sans"/>
                <a:sym typeface="Quattrocento Sans"/>
              </a:rPr>
              <a:t>Increased  Revenue</a:t>
            </a:r>
            <a:endParaRPr sz="2350">
              <a:solidFill>
                <a:schemeClr val="dk1"/>
              </a:solidFill>
              <a:latin typeface="Quattrocento Sans"/>
              <a:ea typeface="Quattrocento Sans"/>
              <a:cs typeface="Quattrocento Sans"/>
              <a:sym typeface="Quattrocento Sans"/>
            </a:endParaRPr>
          </a:p>
        </p:txBody>
      </p:sp>
      <p:sp>
        <p:nvSpPr>
          <p:cNvPr id="122" name="Google Shape;122;p6"/>
          <p:cNvSpPr txBox="1"/>
          <p:nvPr/>
        </p:nvSpPr>
        <p:spPr>
          <a:xfrm>
            <a:off x="8799703" y="5132628"/>
            <a:ext cx="2571115" cy="946150"/>
          </a:xfrm>
          <a:prstGeom prst="rect">
            <a:avLst/>
          </a:prstGeom>
          <a:noFill/>
          <a:ln>
            <a:noFill/>
          </a:ln>
        </p:spPr>
        <p:txBody>
          <a:bodyPr spcFirstLastPara="1" wrap="square" lIns="0" tIns="12700" rIns="0" bIns="0" anchor="t" anchorCtr="0">
            <a:spAutoFit/>
          </a:bodyPr>
          <a:lstStyle/>
          <a:p>
            <a:pPr marL="256540" marR="5080" lvl="0" indent="-243840" algn="l" rtl="0">
              <a:lnSpc>
                <a:spcPct val="128498"/>
              </a:lnSpc>
              <a:spcBef>
                <a:spcPts val="0"/>
              </a:spcBef>
              <a:spcAft>
                <a:spcPts val="0"/>
              </a:spcAft>
              <a:buNone/>
            </a:pPr>
            <a:r>
              <a:rPr lang="en-US" sz="2350">
                <a:solidFill>
                  <a:schemeClr val="dk1"/>
                </a:solidFill>
                <a:latin typeface="Quattrocento Sans"/>
                <a:ea typeface="Quattrocento Sans"/>
                <a:cs typeface="Quattrocento Sans"/>
                <a:sym typeface="Quattrocento Sans"/>
              </a:rPr>
              <a:t>2,604x Faster Mean  Time to Recover</a:t>
            </a:r>
            <a:endParaRPr sz="2350">
              <a:solidFill>
                <a:schemeClr val="dk1"/>
              </a:solidFill>
              <a:latin typeface="Quattrocento Sans"/>
              <a:ea typeface="Quattrocento Sans"/>
              <a:cs typeface="Quattrocento Sans"/>
              <a:sym typeface="Quattrocento Sans"/>
            </a:endParaRPr>
          </a:p>
        </p:txBody>
      </p:sp>
      <p:sp>
        <p:nvSpPr>
          <p:cNvPr id="123" name="Google Shape;123;p6"/>
          <p:cNvSpPr txBox="1"/>
          <p:nvPr/>
        </p:nvSpPr>
        <p:spPr>
          <a:xfrm>
            <a:off x="8859393" y="1628090"/>
            <a:ext cx="2472055" cy="946150"/>
          </a:xfrm>
          <a:prstGeom prst="rect">
            <a:avLst/>
          </a:prstGeom>
          <a:noFill/>
          <a:ln>
            <a:noFill/>
          </a:ln>
        </p:spPr>
        <p:txBody>
          <a:bodyPr spcFirstLastPara="1" wrap="square" lIns="0" tIns="114300" rIns="0" bIns="0" anchor="t" anchorCtr="0">
            <a:spAutoFit/>
          </a:bodyPr>
          <a:lstStyle/>
          <a:p>
            <a:pPr marL="12700" marR="0" lvl="0" indent="0" algn="l" rtl="0">
              <a:lnSpc>
                <a:spcPct val="100000"/>
              </a:lnSpc>
              <a:spcBef>
                <a:spcPts val="0"/>
              </a:spcBef>
              <a:spcAft>
                <a:spcPts val="0"/>
              </a:spcAft>
              <a:buNone/>
            </a:pPr>
            <a:r>
              <a:rPr lang="en-US" sz="2350">
                <a:solidFill>
                  <a:schemeClr val="dk1"/>
                </a:solidFill>
                <a:latin typeface="Quattrocento Sans"/>
                <a:ea typeface="Quattrocento Sans"/>
                <a:cs typeface="Quattrocento Sans"/>
                <a:sym typeface="Quattrocento Sans"/>
              </a:rPr>
              <a:t>2,555x Faster Lead</a:t>
            </a:r>
            <a:endParaRPr sz="2350">
              <a:solidFill>
                <a:schemeClr val="dk1"/>
              </a:solidFill>
              <a:latin typeface="Quattrocento Sans"/>
              <a:ea typeface="Quattrocento Sans"/>
              <a:cs typeface="Quattrocento Sans"/>
              <a:sym typeface="Quattrocento Sans"/>
            </a:endParaRPr>
          </a:p>
          <a:p>
            <a:pPr marL="76200" marR="0" lvl="0" indent="0" algn="l" rtl="0">
              <a:lnSpc>
                <a:spcPct val="100000"/>
              </a:lnSpc>
              <a:spcBef>
                <a:spcPts val="805"/>
              </a:spcBef>
              <a:spcAft>
                <a:spcPts val="0"/>
              </a:spcAft>
              <a:buNone/>
            </a:pPr>
            <a:r>
              <a:rPr lang="en-US" sz="2350">
                <a:solidFill>
                  <a:schemeClr val="dk1"/>
                </a:solidFill>
                <a:latin typeface="Quattrocento Sans"/>
                <a:ea typeface="Quattrocento Sans"/>
                <a:cs typeface="Quattrocento Sans"/>
                <a:sym typeface="Quattrocento Sans"/>
              </a:rPr>
              <a:t>Time For Changes</a:t>
            </a:r>
            <a:endParaRPr sz="2350">
              <a:solidFill>
                <a:schemeClr val="dk1"/>
              </a:solidFill>
              <a:latin typeface="Quattrocento Sans"/>
              <a:ea typeface="Quattrocento Sans"/>
              <a:cs typeface="Quattrocento Sans"/>
              <a:sym typeface="Quattrocento Sans"/>
            </a:endParaRPr>
          </a:p>
        </p:txBody>
      </p:sp>
      <p:sp>
        <p:nvSpPr>
          <p:cNvPr id="124" name="Google Shape;124;p6"/>
          <p:cNvSpPr txBox="1"/>
          <p:nvPr/>
        </p:nvSpPr>
        <p:spPr>
          <a:xfrm>
            <a:off x="1278127" y="5132628"/>
            <a:ext cx="2297430" cy="946150"/>
          </a:xfrm>
          <a:prstGeom prst="rect">
            <a:avLst/>
          </a:prstGeom>
          <a:noFill/>
          <a:ln>
            <a:noFill/>
          </a:ln>
        </p:spPr>
        <p:txBody>
          <a:bodyPr spcFirstLastPara="1" wrap="square" lIns="0" tIns="12700" rIns="0" bIns="0" anchor="t" anchorCtr="0">
            <a:spAutoFit/>
          </a:bodyPr>
          <a:lstStyle/>
          <a:p>
            <a:pPr marL="423544" marR="5080" lvl="0" indent="-411479" algn="l" rtl="0">
              <a:lnSpc>
                <a:spcPct val="128498"/>
              </a:lnSpc>
              <a:spcBef>
                <a:spcPts val="0"/>
              </a:spcBef>
              <a:spcAft>
                <a:spcPts val="0"/>
              </a:spcAft>
              <a:buNone/>
            </a:pPr>
            <a:r>
              <a:rPr lang="en-US" sz="2350">
                <a:solidFill>
                  <a:schemeClr val="dk1"/>
                </a:solidFill>
                <a:latin typeface="Quattrocento Sans"/>
                <a:ea typeface="Quattrocento Sans"/>
                <a:cs typeface="Quattrocento Sans"/>
                <a:sym typeface="Quattrocento Sans"/>
              </a:rPr>
              <a:t>7x Lower Change  Failure Rate</a:t>
            </a:r>
            <a:endParaRPr sz="2350">
              <a:solidFill>
                <a:schemeClr val="dk1"/>
              </a:solidFill>
              <a:latin typeface="Quattrocento Sans"/>
              <a:ea typeface="Quattrocento Sans"/>
              <a:cs typeface="Quattrocento Sans"/>
              <a:sym typeface="Quattrocento Sans"/>
            </a:endParaRPr>
          </a:p>
        </p:txBody>
      </p:sp>
      <p:sp>
        <p:nvSpPr>
          <p:cNvPr id="125" name="Google Shape;125;p6"/>
          <p:cNvSpPr txBox="1"/>
          <p:nvPr/>
        </p:nvSpPr>
        <p:spPr>
          <a:xfrm>
            <a:off x="1373250" y="1700326"/>
            <a:ext cx="2195195" cy="946150"/>
          </a:xfrm>
          <a:prstGeom prst="rect">
            <a:avLst/>
          </a:prstGeom>
          <a:noFill/>
          <a:ln>
            <a:noFill/>
          </a:ln>
        </p:spPr>
        <p:txBody>
          <a:bodyPr spcFirstLastPara="1" wrap="square" lIns="0" tIns="12700" rIns="0" bIns="0" anchor="t" anchorCtr="0">
            <a:spAutoFit/>
          </a:bodyPr>
          <a:lstStyle/>
          <a:p>
            <a:pPr marL="414655" marR="5080" lvl="0" indent="-402590" algn="l" rtl="0">
              <a:lnSpc>
                <a:spcPct val="128498"/>
              </a:lnSpc>
              <a:spcBef>
                <a:spcPts val="0"/>
              </a:spcBef>
              <a:spcAft>
                <a:spcPts val="0"/>
              </a:spcAft>
              <a:buNone/>
            </a:pPr>
            <a:r>
              <a:rPr lang="en-US" sz="2350">
                <a:solidFill>
                  <a:schemeClr val="dk1"/>
                </a:solidFill>
                <a:latin typeface="Quattrocento Sans"/>
                <a:ea typeface="Quattrocento Sans"/>
                <a:cs typeface="Quattrocento Sans"/>
                <a:sym typeface="Quattrocento Sans"/>
              </a:rPr>
              <a:t>46x Deployment  Frequency</a:t>
            </a:r>
            <a:endParaRPr sz="2350">
              <a:solidFill>
                <a:schemeClr val="dk1"/>
              </a:solidFill>
              <a:latin typeface="Quattrocento Sans"/>
              <a:ea typeface="Quattrocento Sans"/>
              <a:cs typeface="Quattrocento Sans"/>
              <a:sym typeface="Quattrocento Sans"/>
            </a:endParaRPr>
          </a:p>
        </p:txBody>
      </p:sp>
      <p:sp>
        <p:nvSpPr>
          <p:cNvPr id="126" name="Google Shape;126;p6"/>
          <p:cNvSpPr/>
          <p:nvPr/>
        </p:nvSpPr>
        <p:spPr>
          <a:xfrm>
            <a:off x="3648455" y="3422903"/>
            <a:ext cx="852169" cy="852169"/>
          </a:xfrm>
          <a:custGeom>
            <a:avLst/>
            <a:gdLst/>
            <a:ahLst/>
            <a:cxnLst/>
            <a:rect l="l" t="t" r="r" b="b"/>
            <a:pathLst>
              <a:path w="852170" h="852170" extrusionOk="0">
                <a:moveTo>
                  <a:pt x="425958" y="0"/>
                </a:moveTo>
                <a:lnTo>
                  <a:pt x="379553" y="2500"/>
                </a:lnTo>
                <a:lnTo>
                  <a:pt x="334593" y="9826"/>
                </a:lnTo>
                <a:lnTo>
                  <a:pt x="291340" y="21720"/>
                </a:lnTo>
                <a:lnTo>
                  <a:pt x="250051" y="37919"/>
                </a:lnTo>
                <a:lnTo>
                  <a:pt x="210989" y="58166"/>
                </a:lnTo>
                <a:lnTo>
                  <a:pt x="174412" y="82198"/>
                </a:lnTo>
                <a:lnTo>
                  <a:pt x="140581" y="109757"/>
                </a:lnTo>
                <a:lnTo>
                  <a:pt x="109757" y="140581"/>
                </a:lnTo>
                <a:lnTo>
                  <a:pt x="82198" y="174412"/>
                </a:lnTo>
                <a:lnTo>
                  <a:pt x="58165" y="210989"/>
                </a:lnTo>
                <a:lnTo>
                  <a:pt x="37919" y="250051"/>
                </a:lnTo>
                <a:lnTo>
                  <a:pt x="21720" y="291340"/>
                </a:lnTo>
                <a:lnTo>
                  <a:pt x="9826" y="334593"/>
                </a:lnTo>
                <a:lnTo>
                  <a:pt x="2500" y="379553"/>
                </a:lnTo>
                <a:lnTo>
                  <a:pt x="0" y="425957"/>
                </a:lnTo>
                <a:lnTo>
                  <a:pt x="2500" y="472362"/>
                </a:lnTo>
                <a:lnTo>
                  <a:pt x="9826" y="517322"/>
                </a:lnTo>
                <a:lnTo>
                  <a:pt x="21720" y="560575"/>
                </a:lnTo>
                <a:lnTo>
                  <a:pt x="37919" y="601864"/>
                </a:lnTo>
                <a:lnTo>
                  <a:pt x="58166" y="640926"/>
                </a:lnTo>
                <a:lnTo>
                  <a:pt x="82198" y="677503"/>
                </a:lnTo>
                <a:lnTo>
                  <a:pt x="109757" y="711334"/>
                </a:lnTo>
                <a:lnTo>
                  <a:pt x="140581" y="742158"/>
                </a:lnTo>
                <a:lnTo>
                  <a:pt x="174412" y="769717"/>
                </a:lnTo>
                <a:lnTo>
                  <a:pt x="210989" y="793749"/>
                </a:lnTo>
                <a:lnTo>
                  <a:pt x="250051" y="813996"/>
                </a:lnTo>
                <a:lnTo>
                  <a:pt x="291340" y="830195"/>
                </a:lnTo>
                <a:lnTo>
                  <a:pt x="334593" y="842089"/>
                </a:lnTo>
                <a:lnTo>
                  <a:pt x="379553" y="849415"/>
                </a:lnTo>
                <a:lnTo>
                  <a:pt x="425958" y="851915"/>
                </a:lnTo>
                <a:lnTo>
                  <a:pt x="472362" y="849415"/>
                </a:lnTo>
                <a:lnTo>
                  <a:pt x="517322" y="842089"/>
                </a:lnTo>
                <a:lnTo>
                  <a:pt x="560575" y="830195"/>
                </a:lnTo>
                <a:lnTo>
                  <a:pt x="601864" y="813996"/>
                </a:lnTo>
                <a:lnTo>
                  <a:pt x="640926" y="793749"/>
                </a:lnTo>
                <a:lnTo>
                  <a:pt x="677503" y="769717"/>
                </a:lnTo>
                <a:lnTo>
                  <a:pt x="711334" y="742158"/>
                </a:lnTo>
                <a:lnTo>
                  <a:pt x="742158" y="711334"/>
                </a:lnTo>
                <a:lnTo>
                  <a:pt x="769717" y="677503"/>
                </a:lnTo>
                <a:lnTo>
                  <a:pt x="793750" y="640926"/>
                </a:lnTo>
                <a:lnTo>
                  <a:pt x="813996" y="601864"/>
                </a:lnTo>
                <a:lnTo>
                  <a:pt x="830195" y="560575"/>
                </a:lnTo>
                <a:lnTo>
                  <a:pt x="842089" y="517322"/>
                </a:lnTo>
                <a:lnTo>
                  <a:pt x="849415" y="472362"/>
                </a:lnTo>
                <a:lnTo>
                  <a:pt x="851916" y="425957"/>
                </a:lnTo>
                <a:lnTo>
                  <a:pt x="849415" y="379553"/>
                </a:lnTo>
                <a:lnTo>
                  <a:pt x="842089" y="334593"/>
                </a:lnTo>
                <a:lnTo>
                  <a:pt x="830195" y="291340"/>
                </a:lnTo>
                <a:lnTo>
                  <a:pt x="813996" y="250051"/>
                </a:lnTo>
                <a:lnTo>
                  <a:pt x="793749" y="210989"/>
                </a:lnTo>
                <a:lnTo>
                  <a:pt x="769717" y="174412"/>
                </a:lnTo>
                <a:lnTo>
                  <a:pt x="742158" y="140581"/>
                </a:lnTo>
                <a:lnTo>
                  <a:pt x="711334" y="109757"/>
                </a:lnTo>
                <a:lnTo>
                  <a:pt x="677503" y="82198"/>
                </a:lnTo>
                <a:lnTo>
                  <a:pt x="640926" y="58166"/>
                </a:lnTo>
                <a:lnTo>
                  <a:pt x="601864" y="37919"/>
                </a:lnTo>
                <a:lnTo>
                  <a:pt x="560575" y="21720"/>
                </a:lnTo>
                <a:lnTo>
                  <a:pt x="517322" y="9826"/>
                </a:lnTo>
                <a:lnTo>
                  <a:pt x="472362" y="2500"/>
                </a:lnTo>
                <a:lnTo>
                  <a:pt x="425958" y="0"/>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6"/>
          <p:cNvSpPr/>
          <p:nvPr/>
        </p:nvSpPr>
        <p:spPr>
          <a:xfrm>
            <a:off x="4027360" y="3802475"/>
            <a:ext cx="95630" cy="9496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p6"/>
          <p:cNvSpPr/>
          <p:nvPr/>
        </p:nvSpPr>
        <p:spPr>
          <a:xfrm>
            <a:off x="3824478" y="3598925"/>
            <a:ext cx="501650" cy="501650"/>
          </a:xfrm>
          <a:custGeom>
            <a:avLst/>
            <a:gdLst/>
            <a:ahLst/>
            <a:cxnLst/>
            <a:rect l="l" t="t" r="r" b="b"/>
            <a:pathLst>
              <a:path w="501650" h="501650" extrusionOk="0">
                <a:moveTo>
                  <a:pt x="249809" y="0"/>
                </a:moveTo>
                <a:lnTo>
                  <a:pt x="205050" y="4045"/>
                </a:lnTo>
                <a:lnTo>
                  <a:pt x="162865" y="15711"/>
                </a:lnTo>
                <a:lnTo>
                  <a:pt x="123970" y="34294"/>
                </a:lnTo>
                <a:lnTo>
                  <a:pt x="89087" y="59089"/>
                </a:lnTo>
                <a:lnTo>
                  <a:pt x="58933" y="89392"/>
                </a:lnTo>
                <a:lnTo>
                  <a:pt x="34228" y="124497"/>
                </a:lnTo>
                <a:lnTo>
                  <a:pt x="15692" y="163701"/>
                </a:lnTo>
                <a:lnTo>
                  <a:pt x="4042" y="206299"/>
                </a:lnTo>
                <a:lnTo>
                  <a:pt x="0" y="251587"/>
                </a:lnTo>
                <a:lnTo>
                  <a:pt x="4042" y="296345"/>
                </a:lnTo>
                <a:lnTo>
                  <a:pt x="15692" y="338530"/>
                </a:lnTo>
                <a:lnTo>
                  <a:pt x="34228" y="377425"/>
                </a:lnTo>
                <a:lnTo>
                  <a:pt x="58933" y="412308"/>
                </a:lnTo>
                <a:lnTo>
                  <a:pt x="89087" y="442462"/>
                </a:lnTo>
                <a:lnTo>
                  <a:pt x="123970" y="467167"/>
                </a:lnTo>
                <a:lnTo>
                  <a:pt x="162865" y="485703"/>
                </a:lnTo>
                <a:lnTo>
                  <a:pt x="205050" y="497353"/>
                </a:lnTo>
                <a:lnTo>
                  <a:pt x="249809" y="501396"/>
                </a:lnTo>
                <a:lnTo>
                  <a:pt x="295096" y="497353"/>
                </a:lnTo>
                <a:lnTo>
                  <a:pt x="337694" y="485703"/>
                </a:lnTo>
                <a:lnTo>
                  <a:pt x="376898" y="467167"/>
                </a:lnTo>
                <a:lnTo>
                  <a:pt x="412003" y="442462"/>
                </a:lnTo>
                <a:lnTo>
                  <a:pt x="442306" y="412308"/>
                </a:lnTo>
                <a:lnTo>
                  <a:pt x="467101" y="377425"/>
                </a:lnTo>
                <a:lnTo>
                  <a:pt x="485684" y="338530"/>
                </a:lnTo>
                <a:lnTo>
                  <a:pt x="497350" y="296345"/>
                </a:lnTo>
                <a:lnTo>
                  <a:pt x="501396" y="251587"/>
                </a:lnTo>
                <a:lnTo>
                  <a:pt x="497350" y="206299"/>
                </a:lnTo>
                <a:lnTo>
                  <a:pt x="485684" y="163701"/>
                </a:lnTo>
                <a:lnTo>
                  <a:pt x="467101" y="124497"/>
                </a:lnTo>
                <a:lnTo>
                  <a:pt x="442306" y="89392"/>
                </a:lnTo>
                <a:lnTo>
                  <a:pt x="412003" y="59089"/>
                </a:lnTo>
                <a:lnTo>
                  <a:pt x="376898" y="34294"/>
                </a:lnTo>
                <a:lnTo>
                  <a:pt x="337694" y="15711"/>
                </a:lnTo>
                <a:lnTo>
                  <a:pt x="295096" y="4045"/>
                </a:lnTo>
                <a:lnTo>
                  <a:pt x="249809" y="0"/>
                </a:lnTo>
                <a:close/>
              </a:path>
            </a:pathLst>
          </a:custGeom>
          <a:noFill/>
          <a:ln w="19800" cap="flat" cmpd="sng">
            <a:solidFill>
              <a:srgbClr val="0078D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6"/>
          <p:cNvSpPr/>
          <p:nvPr/>
        </p:nvSpPr>
        <p:spPr>
          <a:xfrm>
            <a:off x="4196460" y="3776344"/>
            <a:ext cx="67944" cy="20713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6"/>
          <p:cNvSpPr/>
          <p:nvPr/>
        </p:nvSpPr>
        <p:spPr>
          <a:xfrm>
            <a:off x="3895852" y="3670300"/>
            <a:ext cx="239395" cy="303530"/>
          </a:xfrm>
          <a:custGeom>
            <a:avLst/>
            <a:gdLst/>
            <a:ahLst/>
            <a:cxnLst/>
            <a:rect l="l" t="t" r="r" b="b"/>
            <a:pathLst>
              <a:path w="239395" h="303529" extrusionOk="0">
                <a:moveTo>
                  <a:pt x="239140" y="8889"/>
                </a:moveTo>
                <a:lnTo>
                  <a:pt x="224369" y="5250"/>
                </a:lnTo>
                <a:lnTo>
                  <a:pt x="209454" y="2444"/>
                </a:lnTo>
                <a:lnTo>
                  <a:pt x="194206" y="638"/>
                </a:lnTo>
                <a:lnTo>
                  <a:pt x="178435" y="0"/>
                </a:lnTo>
                <a:lnTo>
                  <a:pt x="131130" y="6408"/>
                </a:lnTo>
                <a:lnTo>
                  <a:pt x="88542" y="24511"/>
                </a:lnTo>
                <a:lnTo>
                  <a:pt x="52403" y="52625"/>
                </a:lnTo>
                <a:lnTo>
                  <a:pt x="24445" y="89069"/>
                </a:lnTo>
                <a:lnTo>
                  <a:pt x="6399" y="132159"/>
                </a:lnTo>
                <a:lnTo>
                  <a:pt x="0" y="180212"/>
                </a:lnTo>
                <a:lnTo>
                  <a:pt x="3252" y="215247"/>
                </a:lnTo>
                <a:lnTo>
                  <a:pt x="12684" y="247792"/>
                </a:lnTo>
                <a:lnTo>
                  <a:pt x="27807" y="277314"/>
                </a:lnTo>
                <a:lnTo>
                  <a:pt x="48133" y="303276"/>
                </a:lnTo>
              </a:path>
            </a:pathLst>
          </a:custGeom>
          <a:noFill/>
          <a:ln w="19800" cap="flat" cmpd="sng">
            <a:solidFill>
              <a:srgbClr val="0078D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6"/>
          <p:cNvSpPr/>
          <p:nvPr/>
        </p:nvSpPr>
        <p:spPr>
          <a:xfrm>
            <a:off x="4104640" y="3721988"/>
            <a:ext cx="98425" cy="98425"/>
          </a:xfrm>
          <a:custGeom>
            <a:avLst/>
            <a:gdLst/>
            <a:ahLst/>
            <a:cxnLst/>
            <a:rect l="l" t="t" r="r" b="b"/>
            <a:pathLst>
              <a:path w="98425" h="98425" extrusionOk="0">
                <a:moveTo>
                  <a:pt x="98171" y="0"/>
                </a:moveTo>
                <a:lnTo>
                  <a:pt x="41415" y="56755"/>
                </a:lnTo>
                <a:lnTo>
                  <a:pt x="12271" y="85899"/>
                </a:lnTo>
                <a:lnTo>
                  <a:pt x="1533" y="96637"/>
                </a:lnTo>
                <a:lnTo>
                  <a:pt x="0" y="98171"/>
                </a:lnTo>
              </a:path>
            </a:pathLst>
          </a:custGeom>
          <a:noFill/>
          <a:ln w="19800" cap="flat" cmpd="sng">
            <a:solidFill>
              <a:srgbClr val="0078D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6"/>
          <p:cNvSpPr/>
          <p:nvPr/>
        </p:nvSpPr>
        <p:spPr>
          <a:xfrm>
            <a:off x="8153400" y="3401567"/>
            <a:ext cx="852169" cy="852169"/>
          </a:xfrm>
          <a:custGeom>
            <a:avLst/>
            <a:gdLst/>
            <a:ahLst/>
            <a:cxnLst/>
            <a:rect l="l" t="t" r="r" b="b"/>
            <a:pathLst>
              <a:path w="852170" h="852170" extrusionOk="0">
                <a:moveTo>
                  <a:pt x="425957" y="0"/>
                </a:moveTo>
                <a:lnTo>
                  <a:pt x="379553" y="2500"/>
                </a:lnTo>
                <a:lnTo>
                  <a:pt x="334593" y="9826"/>
                </a:lnTo>
                <a:lnTo>
                  <a:pt x="291340" y="21720"/>
                </a:lnTo>
                <a:lnTo>
                  <a:pt x="250051" y="37919"/>
                </a:lnTo>
                <a:lnTo>
                  <a:pt x="210989" y="58166"/>
                </a:lnTo>
                <a:lnTo>
                  <a:pt x="174412" y="82198"/>
                </a:lnTo>
                <a:lnTo>
                  <a:pt x="140581" y="109757"/>
                </a:lnTo>
                <a:lnTo>
                  <a:pt x="109757" y="140581"/>
                </a:lnTo>
                <a:lnTo>
                  <a:pt x="82198" y="174412"/>
                </a:lnTo>
                <a:lnTo>
                  <a:pt x="58166" y="210989"/>
                </a:lnTo>
                <a:lnTo>
                  <a:pt x="37919" y="250051"/>
                </a:lnTo>
                <a:lnTo>
                  <a:pt x="21720" y="291340"/>
                </a:lnTo>
                <a:lnTo>
                  <a:pt x="9826" y="334593"/>
                </a:lnTo>
                <a:lnTo>
                  <a:pt x="2500" y="379553"/>
                </a:lnTo>
                <a:lnTo>
                  <a:pt x="0" y="425957"/>
                </a:lnTo>
                <a:lnTo>
                  <a:pt x="2500" y="472362"/>
                </a:lnTo>
                <a:lnTo>
                  <a:pt x="9826" y="517322"/>
                </a:lnTo>
                <a:lnTo>
                  <a:pt x="21720" y="560575"/>
                </a:lnTo>
                <a:lnTo>
                  <a:pt x="37919" y="601864"/>
                </a:lnTo>
                <a:lnTo>
                  <a:pt x="58165" y="640926"/>
                </a:lnTo>
                <a:lnTo>
                  <a:pt x="82198" y="677503"/>
                </a:lnTo>
                <a:lnTo>
                  <a:pt x="109757" y="711334"/>
                </a:lnTo>
                <a:lnTo>
                  <a:pt x="140581" y="742158"/>
                </a:lnTo>
                <a:lnTo>
                  <a:pt x="174412" y="769717"/>
                </a:lnTo>
                <a:lnTo>
                  <a:pt x="210989" y="793749"/>
                </a:lnTo>
                <a:lnTo>
                  <a:pt x="250051" y="813996"/>
                </a:lnTo>
                <a:lnTo>
                  <a:pt x="291340" y="830195"/>
                </a:lnTo>
                <a:lnTo>
                  <a:pt x="334593" y="842089"/>
                </a:lnTo>
                <a:lnTo>
                  <a:pt x="379553" y="849415"/>
                </a:lnTo>
                <a:lnTo>
                  <a:pt x="425957" y="851915"/>
                </a:lnTo>
                <a:lnTo>
                  <a:pt x="472362" y="849415"/>
                </a:lnTo>
                <a:lnTo>
                  <a:pt x="517322" y="842089"/>
                </a:lnTo>
                <a:lnTo>
                  <a:pt x="560575" y="830195"/>
                </a:lnTo>
                <a:lnTo>
                  <a:pt x="601864" y="813996"/>
                </a:lnTo>
                <a:lnTo>
                  <a:pt x="640926" y="793749"/>
                </a:lnTo>
                <a:lnTo>
                  <a:pt x="677503" y="769717"/>
                </a:lnTo>
                <a:lnTo>
                  <a:pt x="711334" y="742158"/>
                </a:lnTo>
                <a:lnTo>
                  <a:pt x="742158" y="711334"/>
                </a:lnTo>
                <a:lnTo>
                  <a:pt x="769717" y="677503"/>
                </a:lnTo>
                <a:lnTo>
                  <a:pt x="793750" y="640926"/>
                </a:lnTo>
                <a:lnTo>
                  <a:pt x="813996" y="601864"/>
                </a:lnTo>
                <a:lnTo>
                  <a:pt x="830195" y="560575"/>
                </a:lnTo>
                <a:lnTo>
                  <a:pt x="842089" y="517322"/>
                </a:lnTo>
                <a:lnTo>
                  <a:pt x="849415" y="472362"/>
                </a:lnTo>
                <a:lnTo>
                  <a:pt x="851916" y="425957"/>
                </a:lnTo>
                <a:lnTo>
                  <a:pt x="849415" y="379553"/>
                </a:lnTo>
                <a:lnTo>
                  <a:pt x="842089" y="334593"/>
                </a:lnTo>
                <a:lnTo>
                  <a:pt x="830195" y="291340"/>
                </a:lnTo>
                <a:lnTo>
                  <a:pt x="813996" y="250051"/>
                </a:lnTo>
                <a:lnTo>
                  <a:pt x="793750" y="210989"/>
                </a:lnTo>
                <a:lnTo>
                  <a:pt x="769717" y="174412"/>
                </a:lnTo>
                <a:lnTo>
                  <a:pt x="742158" y="140581"/>
                </a:lnTo>
                <a:lnTo>
                  <a:pt x="711334" y="109757"/>
                </a:lnTo>
                <a:lnTo>
                  <a:pt x="677503" y="82198"/>
                </a:lnTo>
                <a:lnTo>
                  <a:pt x="640926" y="58166"/>
                </a:lnTo>
                <a:lnTo>
                  <a:pt x="601864" y="37919"/>
                </a:lnTo>
                <a:lnTo>
                  <a:pt x="560575" y="21720"/>
                </a:lnTo>
                <a:lnTo>
                  <a:pt x="517322" y="9826"/>
                </a:lnTo>
                <a:lnTo>
                  <a:pt x="472362" y="2500"/>
                </a:lnTo>
                <a:lnTo>
                  <a:pt x="425957" y="0"/>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6"/>
          <p:cNvSpPr txBox="1"/>
          <p:nvPr/>
        </p:nvSpPr>
        <p:spPr>
          <a:xfrm>
            <a:off x="8454643" y="3553205"/>
            <a:ext cx="246379" cy="502920"/>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US" sz="3100" b="1">
                <a:solidFill>
                  <a:srgbClr val="0078D6"/>
                </a:solidFill>
                <a:latin typeface="Quattrocento Sans"/>
                <a:ea typeface="Quattrocento Sans"/>
                <a:cs typeface="Quattrocento Sans"/>
                <a:sym typeface="Quattrocento Sans"/>
              </a:rPr>
              <a:t>$</a:t>
            </a:r>
            <a:endParaRPr sz="3100">
              <a:solidFill>
                <a:schemeClr val="dk1"/>
              </a:solidFill>
              <a:latin typeface="Quattrocento Sans"/>
              <a:ea typeface="Quattrocento Sans"/>
              <a:cs typeface="Quattrocento Sans"/>
              <a:sym typeface="Quattrocento Sans"/>
            </a:endParaRPr>
          </a:p>
        </p:txBody>
      </p:sp>
      <p:sp>
        <p:nvSpPr>
          <p:cNvPr id="134" name="Google Shape;134;p6"/>
          <p:cNvSpPr/>
          <p:nvPr/>
        </p:nvSpPr>
        <p:spPr>
          <a:xfrm>
            <a:off x="7540752" y="5038344"/>
            <a:ext cx="852169" cy="852169"/>
          </a:xfrm>
          <a:custGeom>
            <a:avLst/>
            <a:gdLst/>
            <a:ahLst/>
            <a:cxnLst/>
            <a:rect l="l" t="t" r="r" b="b"/>
            <a:pathLst>
              <a:path w="852170" h="852170" extrusionOk="0">
                <a:moveTo>
                  <a:pt x="425957" y="0"/>
                </a:moveTo>
                <a:lnTo>
                  <a:pt x="379553" y="2500"/>
                </a:lnTo>
                <a:lnTo>
                  <a:pt x="334593" y="9826"/>
                </a:lnTo>
                <a:lnTo>
                  <a:pt x="291340" y="21720"/>
                </a:lnTo>
                <a:lnTo>
                  <a:pt x="250051" y="37919"/>
                </a:lnTo>
                <a:lnTo>
                  <a:pt x="210989" y="58166"/>
                </a:lnTo>
                <a:lnTo>
                  <a:pt x="174412" y="82198"/>
                </a:lnTo>
                <a:lnTo>
                  <a:pt x="140581" y="109757"/>
                </a:lnTo>
                <a:lnTo>
                  <a:pt x="109757" y="140581"/>
                </a:lnTo>
                <a:lnTo>
                  <a:pt x="82198" y="174412"/>
                </a:lnTo>
                <a:lnTo>
                  <a:pt x="58166" y="210989"/>
                </a:lnTo>
                <a:lnTo>
                  <a:pt x="37919" y="250051"/>
                </a:lnTo>
                <a:lnTo>
                  <a:pt x="21720" y="291340"/>
                </a:lnTo>
                <a:lnTo>
                  <a:pt x="9826" y="334593"/>
                </a:lnTo>
                <a:lnTo>
                  <a:pt x="2500" y="379553"/>
                </a:lnTo>
                <a:lnTo>
                  <a:pt x="0" y="425958"/>
                </a:lnTo>
                <a:lnTo>
                  <a:pt x="2500" y="472362"/>
                </a:lnTo>
                <a:lnTo>
                  <a:pt x="9826" y="517322"/>
                </a:lnTo>
                <a:lnTo>
                  <a:pt x="21720" y="560575"/>
                </a:lnTo>
                <a:lnTo>
                  <a:pt x="37919" y="601864"/>
                </a:lnTo>
                <a:lnTo>
                  <a:pt x="58165" y="640926"/>
                </a:lnTo>
                <a:lnTo>
                  <a:pt x="82198" y="677503"/>
                </a:lnTo>
                <a:lnTo>
                  <a:pt x="109757" y="711334"/>
                </a:lnTo>
                <a:lnTo>
                  <a:pt x="140581" y="742158"/>
                </a:lnTo>
                <a:lnTo>
                  <a:pt x="174412" y="769717"/>
                </a:lnTo>
                <a:lnTo>
                  <a:pt x="210989" y="793750"/>
                </a:lnTo>
                <a:lnTo>
                  <a:pt x="250051" y="813996"/>
                </a:lnTo>
                <a:lnTo>
                  <a:pt x="291340" y="830195"/>
                </a:lnTo>
                <a:lnTo>
                  <a:pt x="334593" y="842089"/>
                </a:lnTo>
                <a:lnTo>
                  <a:pt x="379553" y="849415"/>
                </a:lnTo>
                <a:lnTo>
                  <a:pt x="425957" y="851916"/>
                </a:lnTo>
                <a:lnTo>
                  <a:pt x="472362" y="849415"/>
                </a:lnTo>
                <a:lnTo>
                  <a:pt x="517322" y="842089"/>
                </a:lnTo>
                <a:lnTo>
                  <a:pt x="560575" y="830195"/>
                </a:lnTo>
                <a:lnTo>
                  <a:pt x="601864" y="813996"/>
                </a:lnTo>
                <a:lnTo>
                  <a:pt x="640926" y="793750"/>
                </a:lnTo>
                <a:lnTo>
                  <a:pt x="677503" y="769717"/>
                </a:lnTo>
                <a:lnTo>
                  <a:pt x="711334" y="742158"/>
                </a:lnTo>
                <a:lnTo>
                  <a:pt x="742158" y="711334"/>
                </a:lnTo>
                <a:lnTo>
                  <a:pt x="769717" y="677503"/>
                </a:lnTo>
                <a:lnTo>
                  <a:pt x="793750" y="640926"/>
                </a:lnTo>
                <a:lnTo>
                  <a:pt x="813996" y="601864"/>
                </a:lnTo>
                <a:lnTo>
                  <a:pt x="830195" y="560575"/>
                </a:lnTo>
                <a:lnTo>
                  <a:pt x="842089" y="517322"/>
                </a:lnTo>
                <a:lnTo>
                  <a:pt x="849415" y="472362"/>
                </a:lnTo>
                <a:lnTo>
                  <a:pt x="851916" y="425958"/>
                </a:lnTo>
                <a:lnTo>
                  <a:pt x="849415" y="379553"/>
                </a:lnTo>
                <a:lnTo>
                  <a:pt x="842089" y="334593"/>
                </a:lnTo>
                <a:lnTo>
                  <a:pt x="830195" y="291340"/>
                </a:lnTo>
                <a:lnTo>
                  <a:pt x="813996" y="250051"/>
                </a:lnTo>
                <a:lnTo>
                  <a:pt x="793750" y="210989"/>
                </a:lnTo>
                <a:lnTo>
                  <a:pt x="769717" y="174412"/>
                </a:lnTo>
                <a:lnTo>
                  <a:pt x="742158" y="140581"/>
                </a:lnTo>
                <a:lnTo>
                  <a:pt x="711334" y="109757"/>
                </a:lnTo>
                <a:lnTo>
                  <a:pt x="677503" y="82198"/>
                </a:lnTo>
                <a:lnTo>
                  <a:pt x="640926" y="58166"/>
                </a:lnTo>
                <a:lnTo>
                  <a:pt x="601864" y="37919"/>
                </a:lnTo>
                <a:lnTo>
                  <a:pt x="560575" y="21720"/>
                </a:lnTo>
                <a:lnTo>
                  <a:pt x="517322" y="9826"/>
                </a:lnTo>
                <a:lnTo>
                  <a:pt x="472362" y="2500"/>
                </a:lnTo>
                <a:lnTo>
                  <a:pt x="425957" y="0"/>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6"/>
          <p:cNvSpPr/>
          <p:nvPr/>
        </p:nvSpPr>
        <p:spPr>
          <a:xfrm>
            <a:off x="7540752" y="1807463"/>
            <a:ext cx="852169" cy="852169"/>
          </a:xfrm>
          <a:custGeom>
            <a:avLst/>
            <a:gdLst/>
            <a:ahLst/>
            <a:cxnLst/>
            <a:rect l="l" t="t" r="r" b="b"/>
            <a:pathLst>
              <a:path w="852170" h="852169" extrusionOk="0">
                <a:moveTo>
                  <a:pt x="425957" y="0"/>
                </a:moveTo>
                <a:lnTo>
                  <a:pt x="379553" y="2500"/>
                </a:lnTo>
                <a:lnTo>
                  <a:pt x="334593" y="9826"/>
                </a:lnTo>
                <a:lnTo>
                  <a:pt x="291340" y="21720"/>
                </a:lnTo>
                <a:lnTo>
                  <a:pt x="250051" y="37919"/>
                </a:lnTo>
                <a:lnTo>
                  <a:pt x="210989" y="58166"/>
                </a:lnTo>
                <a:lnTo>
                  <a:pt x="174412" y="82198"/>
                </a:lnTo>
                <a:lnTo>
                  <a:pt x="140581" y="109757"/>
                </a:lnTo>
                <a:lnTo>
                  <a:pt x="109757" y="140581"/>
                </a:lnTo>
                <a:lnTo>
                  <a:pt x="82198" y="174412"/>
                </a:lnTo>
                <a:lnTo>
                  <a:pt x="58166" y="210989"/>
                </a:lnTo>
                <a:lnTo>
                  <a:pt x="37919" y="250051"/>
                </a:lnTo>
                <a:lnTo>
                  <a:pt x="21720" y="291340"/>
                </a:lnTo>
                <a:lnTo>
                  <a:pt x="9826" y="334593"/>
                </a:lnTo>
                <a:lnTo>
                  <a:pt x="2500" y="379553"/>
                </a:lnTo>
                <a:lnTo>
                  <a:pt x="0" y="425958"/>
                </a:lnTo>
                <a:lnTo>
                  <a:pt x="2500" y="472362"/>
                </a:lnTo>
                <a:lnTo>
                  <a:pt x="9826" y="517322"/>
                </a:lnTo>
                <a:lnTo>
                  <a:pt x="21720" y="560575"/>
                </a:lnTo>
                <a:lnTo>
                  <a:pt x="37919" y="601864"/>
                </a:lnTo>
                <a:lnTo>
                  <a:pt x="58165" y="640926"/>
                </a:lnTo>
                <a:lnTo>
                  <a:pt x="82198" y="677503"/>
                </a:lnTo>
                <a:lnTo>
                  <a:pt x="109757" y="711334"/>
                </a:lnTo>
                <a:lnTo>
                  <a:pt x="140581" y="742158"/>
                </a:lnTo>
                <a:lnTo>
                  <a:pt x="174412" y="769717"/>
                </a:lnTo>
                <a:lnTo>
                  <a:pt x="210989" y="793750"/>
                </a:lnTo>
                <a:lnTo>
                  <a:pt x="250051" y="813996"/>
                </a:lnTo>
                <a:lnTo>
                  <a:pt x="291340" y="830195"/>
                </a:lnTo>
                <a:lnTo>
                  <a:pt x="334593" y="842089"/>
                </a:lnTo>
                <a:lnTo>
                  <a:pt x="379553" y="849415"/>
                </a:lnTo>
                <a:lnTo>
                  <a:pt x="425957" y="851916"/>
                </a:lnTo>
                <a:lnTo>
                  <a:pt x="472362" y="849415"/>
                </a:lnTo>
                <a:lnTo>
                  <a:pt x="517322" y="842089"/>
                </a:lnTo>
                <a:lnTo>
                  <a:pt x="560575" y="830195"/>
                </a:lnTo>
                <a:lnTo>
                  <a:pt x="601864" y="813996"/>
                </a:lnTo>
                <a:lnTo>
                  <a:pt x="640926" y="793750"/>
                </a:lnTo>
                <a:lnTo>
                  <a:pt x="677503" y="769717"/>
                </a:lnTo>
                <a:lnTo>
                  <a:pt x="711334" y="742158"/>
                </a:lnTo>
                <a:lnTo>
                  <a:pt x="742158" y="711334"/>
                </a:lnTo>
                <a:lnTo>
                  <a:pt x="769717" y="677503"/>
                </a:lnTo>
                <a:lnTo>
                  <a:pt x="793749" y="640926"/>
                </a:lnTo>
                <a:lnTo>
                  <a:pt x="813996" y="601864"/>
                </a:lnTo>
                <a:lnTo>
                  <a:pt x="830195" y="560575"/>
                </a:lnTo>
                <a:lnTo>
                  <a:pt x="842089" y="517322"/>
                </a:lnTo>
                <a:lnTo>
                  <a:pt x="849415" y="472362"/>
                </a:lnTo>
                <a:lnTo>
                  <a:pt x="851916" y="425958"/>
                </a:lnTo>
                <a:lnTo>
                  <a:pt x="849415" y="379553"/>
                </a:lnTo>
                <a:lnTo>
                  <a:pt x="842089" y="334593"/>
                </a:lnTo>
                <a:lnTo>
                  <a:pt x="830195" y="291340"/>
                </a:lnTo>
                <a:lnTo>
                  <a:pt x="813996" y="250051"/>
                </a:lnTo>
                <a:lnTo>
                  <a:pt x="793750" y="210989"/>
                </a:lnTo>
                <a:lnTo>
                  <a:pt x="769717" y="174412"/>
                </a:lnTo>
                <a:lnTo>
                  <a:pt x="742158" y="140581"/>
                </a:lnTo>
                <a:lnTo>
                  <a:pt x="711334" y="109757"/>
                </a:lnTo>
                <a:lnTo>
                  <a:pt x="677503" y="82198"/>
                </a:lnTo>
                <a:lnTo>
                  <a:pt x="640926" y="58166"/>
                </a:lnTo>
                <a:lnTo>
                  <a:pt x="601864" y="37919"/>
                </a:lnTo>
                <a:lnTo>
                  <a:pt x="560575" y="21720"/>
                </a:lnTo>
                <a:lnTo>
                  <a:pt x="517322" y="9826"/>
                </a:lnTo>
                <a:lnTo>
                  <a:pt x="472362" y="2500"/>
                </a:lnTo>
                <a:lnTo>
                  <a:pt x="425957" y="0"/>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6"/>
          <p:cNvSpPr/>
          <p:nvPr/>
        </p:nvSpPr>
        <p:spPr>
          <a:xfrm>
            <a:off x="7766304" y="2016251"/>
            <a:ext cx="409955" cy="40995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6"/>
          <p:cNvSpPr/>
          <p:nvPr/>
        </p:nvSpPr>
        <p:spPr>
          <a:xfrm>
            <a:off x="4337303" y="5038344"/>
            <a:ext cx="852169" cy="852169"/>
          </a:xfrm>
          <a:custGeom>
            <a:avLst/>
            <a:gdLst/>
            <a:ahLst/>
            <a:cxnLst/>
            <a:rect l="l" t="t" r="r" b="b"/>
            <a:pathLst>
              <a:path w="852170" h="852170" extrusionOk="0">
                <a:moveTo>
                  <a:pt x="425958" y="0"/>
                </a:moveTo>
                <a:lnTo>
                  <a:pt x="379553" y="2500"/>
                </a:lnTo>
                <a:lnTo>
                  <a:pt x="334593" y="9826"/>
                </a:lnTo>
                <a:lnTo>
                  <a:pt x="291340" y="21720"/>
                </a:lnTo>
                <a:lnTo>
                  <a:pt x="250051" y="37919"/>
                </a:lnTo>
                <a:lnTo>
                  <a:pt x="210989" y="58166"/>
                </a:lnTo>
                <a:lnTo>
                  <a:pt x="174412" y="82198"/>
                </a:lnTo>
                <a:lnTo>
                  <a:pt x="140581" y="109757"/>
                </a:lnTo>
                <a:lnTo>
                  <a:pt x="109757" y="140581"/>
                </a:lnTo>
                <a:lnTo>
                  <a:pt x="82198" y="174412"/>
                </a:lnTo>
                <a:lnTo>
                  <a:pt x="58165" y="210989"/>
                </a:lnTo>
                <a:lnTo>
                  <a:pt x="37919" y="250051"/>
                </a:lnTo>
                <a:lnTo>
                  <a:pt x="21720" y="291340"/>
                </a:lnTo>
                <a:lnTo>
                  <a:pt x="9826" y="334593"/>
                </a:lnTo>
                <a:lnTo>
                  <a:pt x="2500" y="379553"/>
                </a:lnTo>
                <a:lnTo>
                  <a:pt x="0" y="425958"/>
                </a:lnTo>
                <a:lnTo>
                  <a:pt x="2500" y="472362"/>
                </a:lnTo>
                <a:lnTo>
                  <a:pt x="9826" y="517322"/>
                </a:lnTo>
                <a:lnTo>
                  <a:pt x="21720" y="560575"/>
                </a:lnTo>
                <a:lnTo>
                  <a:pt x="37919" y="601864"/>
                </a:lnTo>
                <a:lnTo>
                  <a:pt x="58166" y="640926"/>
                </a:lnTo>
                <a:lnTo>
                  <a:pt x="82198" y="677503"/>
                </a:lnTo>
                <a:lnTo>
                  <a:pt x="109757" y="711334"/>
                </a:lnTo>
                <a:lnTo>
                  <a:pt x="140581" y="742158"/>
                </a:lnTo>
                <a:lnTo>
                  <a:pt x="174412" y="769717"/>
                </a:lnTo>
                <a:lnTo>
                  <a:pt x="210989" y="793750"/>
                </a:lnTo>
                <a:lnTo>
                  <a:pt x="250051" y="813996"/>
                </a:lnTo>
                <a:lnTo>
                  <a:pt x="291340" y="830195"/>
                </a:lnTo>
                <a:lnTo>
                  <a:pt x="334593" y="842089"/>
                </a:lnTo>
                <a:lnTo>
                  <a:pt x="379553" y="849415"/>
                </a:lnTo>
                <a:lnTo>
                  <a:pt x="425958" y="851916"/>
                </a:lnTo>
                <a:lnTo>
                  <a:pt x="472362" y="849415"/>
                </a:lnTo>
                <a:lnTo>
                  <a:pt x="517322" y="842089"/>
                </a:lnTo>
                <a:lnTo>
                  <a:pt x="560575" y="830195"/>
                </a:lnTo>
                <a:lnTo>
                  <a:pt x="601864" y="813996"/>
                </a:lnTo>
                <a:lnTo>
                  <a:pt x="640926" y="793750"/>
                </a:lnTo>
                <a:lnTo>
                  <a:pt x="677503" y="769717"/>
                </a:lnTo>
                <a:lnTo>
                  <a:pt x="711334" y="742158"/>
                </a:lnTo>
                <a:lnTo>
                  <a:pt x="742158" y="711334"/>
                </a:lnTo>
                <a:lnTo>
                  <a:pt x="769717" y="677503"/>
                </a:lnTo>
                <a:lnTo>
                  <a:pt x="793750" y="640926"/>
                </a:lnTo>
                <a:lnTo>
                  <a:pt x="813996" y="601864"/>
                </a:lnTo>
                <a:lnTo>
                  <a:pt x="830195" y="560575"/>
                </a:lnTo>
                <a:lnTo>
                  <a:pt x="842089" y="517322"/>
                </a:lnTo>
                <a:lnTo>
                  <a:pt x="849415" y="472362"/>
                </a:lnTo>
                <a:lnTo>
                  <a:pt x="851916" y="425958"/>
                </a:lnTo>
                <a:lnTo>
                  <a:pt x="849415" y="379553"/>
                </a:lnTo>
                <a:lnTo>
                  <a:pt x="842089" y="334593"/>
                </a:lnTo>
                <a:lnTo>
                  <a:pt x="830195" y="291340"/>
                </a:lnTo>
                <a:lnTo>
                  <a:pt x="813996" y="250051"/>
                </a:lnTo>
                <a:lnTo>
                  <a:pt x="793749" y="210989"/>
                </a:lnTo>
                <a:lnTo>
                  <a:pt x="769717" y="174412"/>
                </a:lnTo>
                <a:lnTo>
                  <a:pt x="742158" y="140581"/>
                </a:lnTo>
                <a:lnTo>
                  <a:pt x="711334" y="109757"/>
                </a:lnTo>
                <a:lnTo>
                  <a:pt x="677503" y="82198"/>
                </a:lnTo>
                <a:lnTo>
                  <a:pt x="640926" y="58166"/>
                </a:lnTo>
                <a:lnTo>
                  <a:pt x="601864" y="37919"/>
                </a:lnTo>
                <a:lnTo>
                  <a:pt x="560575" y="21720"/>
                </a:lnTo>
                <a:lnTo>
                  <a:pt x="517322" y="9826"/>
                </a:lnTo>
                <a:lnTo>
                  <a:pt x="472362" y="2500"/>
                </a:lnTo>
                <a:lnTo>
                  <a:pt x="425958" y="0"/>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p6"/>
          <p:cNvSpPr/>
          <p:nvPr/>
        </p:nvSpPr>
        <p:spPr>
          <a:xfrm>
            <a:off x="4337303" y="1807463"/>
            <a:ext cx="852169" cy="852169"/>
          </a:xfrm>
          <a:custGeom>
            <a:avLst/>
            <a:gdLst/>
            <a:ahLst/>
            <a:cxnLst/>
            <a:rect l="l" t="t" r="r" b="b"/>
            <a:pathLst>
              <a:path w="852170" h="852169" extrusionOk="0">
                <a:moveTo>
                  <a:pt x="425958" y="0"/>
                </a:moveTo>
                <a:lnTo>
                  <a:pt x="379553" y="2500"/>
                </a:lnTo>
                <a:lnTo>
                  <a:pt x="334593" y="9826"/>
                </a:lnTo>
                <a:lnTo>
                  <a:pt x="291340" y="21720"/>
                </a:lnTo>
                <a:lnTo>
                  <a:pt x="250051" y="37919"/>
                </a:lnTo>
                <a:lnTo>
                  <a:pt x="210989" y="58166"/>
                </a:lnTo>
                <a:lnTo>
                  <a:pt x="174412" y="82198"/>
                </a:lnTo>
                <a:lnTo>
                  <a:pt x="140581" y="109757"/>
                </a:lnTo>
                <a:lnTo>
                  <a:pt x="109757" y="140581"/>
                </a:lnTo>
                <a:lnTo>
                  <a:pt x="82198" y="174412"/>
                </a:lnTo>
                <a:lnTo>
                  <a:pt x="58165" y="210989"/>
                </a:lnTo>
                <a:lnTo>
                  <a:pt x="37919" y="250051"/>
                </a:lnTo>
                <a:lnTo>
                  <a:pt x="21720" y="291340"/>
                </a:lnTo>
                <a:lnTo>
                  <a:pt x="9826" y="334593"/>
                </a:lnTo>
                <a:lnTo>
                  <a:pt x="2500" y="379553"/>
                </a:lnTo>
                <a:lnTo>
                  <a:pt x="0" y="425958"/>
                </a:lnTo>
                <a:lnTo>
                  <a:pt x="2500" y="472362"/>
                </a:lnTo>
                <a:lnTo>
                  <a:pt x="9826" y="517322"/>
                </a:lnTo>
                <a:lnTo>
                  <a:pt x="21720" y="560575"/>
                </a:lnTo>
                <a:lnTo>
                  <a:pt x="37919" y="601864"/>
                </a:lnTo>
                <a:lnTo>
                  <a:pt x="58166" y="640926"/>
                </a:lnTo>
                <a:lnTo>
                  <a:pt x="82198" y="677503"/>
                </a:lnTo>
                <a:lnTo>
                  <a:pt x="109757" y="711334"/>
                </a:lnTo>
                <a:lnTo>
                  <a:pt x="140581" y="742158"/>
                </a:lnTo>
                <a:lnTo>
                  <a:pt x="174412" y="769717"/>
                </a:lnTo>
                <a:lnTo>
                  <a:pt x="210989" y="793750"/>
                </a:lnTo>
                <a:lnTo>
                  <a:pt x="250051" y="813996"/>
                </a:lnTo>
                <a:lnTo>
                  <a:pt x="291340" y="830195"/>
                </a:lnTo>
                <a:lnTo>
                  <a:pt x="334593" y="842089"/>
                </a:lnTo>
                <a:lnTo>
                  <a:pt x="379553" y="849415"/>
                </a:lnTo>
                <a:lnTo>
                  <a:pt x="425958" y="851916"/>
                </a:lnTo>
                <a:lnTo>
                  <a:pt x="472362" y="849415"/>
                </a:lnTo>
                <a:lnTo>
                  <a:pt x="517322" y="842089"/>
                </a:lnTo>
                <a:lnTo>
                  <a:pt x="560575" y="830195"/>
                </a:lnTo>
                <a:lnTo>
                  <a:pt x="601864" y="813996"/>
                </a:lnTo>
                <a:lnTo>
                  <a:pt x="640926" y="793750"/>
                </a:lnTo>
                <a:lnTo>
                  <a:pt x="677503" y="769717"/>
                </a:lnTo>
                <a:lnTo>
                  <a:pt x="711334" y="742158"/>
                </a:lnTo>
                <a:lnTo>
                  <a:pt x="742158" y="711334"/>
                </a:lnTo>
                <a:lnTo>
                  <a:pt x="769717" y="677503"/>
                </a:lnTo>
                <a:lnTo>
                  <a:pt x="793750" y="640926"/>
                </a:lnTo>
                <a:lnTo>
                  <a:pt x="813996" y="601864"/>
                </a:lnTo>
                <a:lnTo>
                  <a:pt x="830195" y="560575"/>
                </a:lnTo>
                <a:lnTo>
                  <a:pt x="842089" y="517322"/>
                </a:lnTo>
                <a:lnTo>
                  <a:pt x="849415" y="472362"/>
                </a:lnTo>
                <a:lnTo>
                  <a:pt x="851916" y="425958"/>
                </a:lnTo>
                <a:lnTo>
                  <a:pt x="849415" y="379553"/>
                </a:lnTo>
                <a:lnTo>
                  <a:pt x="842089" y="334593"/>
                </a:lnTo>
                <a:lnTo>
                  <a:pt x="830195" y="291340"/>
                </a:lnTo>
                <a:lnTo>
                  <a:pt x="813996" y="250051"/>
                </a:lnTo>
                <a:lnTo>
                  <a:pt x="793750" y="210989"/>
                </a:lnTo>
                <a:lnTo>
                  <a:pt x="769717" y="174412"/>
                </a:lnTo>
                <a:lnTo>
                  <a:pt x="742158" y="140581"/>
                </a:lnTo>
                <a:lnTo>
                  <a:pt x="711334" y="109757"/>
                </a:lnTo>
                <a:lnTo>
                  <a:pt x="677503" y="82198"/>
                </a:lnTo>
                <a:lnTo>
                  <a:pt x="640926" y="58166"/>
                </a:lnTo>
                <a:lnTo>
                  <a:pt x="601864" y="37919"/>
                </a:lnTo>
                <a:lnTo>
                  <a:pt x="560575" y="21720"/>
                </a:lnTo>
                <a:lnTo>
                  <a:pt x="517322" y="9826"/>
                </a:lnTo>
                <a:lnTo>
                  <a:pt x="472362" y="2500"/>
                </a:lnTo>
                <a:lnTo>
                  <a:pt x="425958" y="0"/>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6"/>
          <p:cNvSpPr/>
          <p:nvPr/>
        </p:nvSpPr>
        <p:spPr>
          <a:xfrm>
            <a:off x="4561332" y="2001011"/>
            <a:ext cx="464820" cy="46482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 name="Google Shape;140;p6"/>
          <p:cNvSpPr/>
          <p:nvPr/>
        </p:nvSpPr>
        <p:spPr>
          <a:xfrm>
            <a:off x="4580763" y="5262752"/>
            <a:ext cx="365760" cy="401320"/>
          </a:xfrm>
          <a:custGeom>
            <a:avLst/>
            <a:gdLst/>
            <a:ahLst/>
            <a:cxnLst/>
            <a:rect l="l" t="t" r="r" b="b"/>
            <a:pathLst>
              <a:path w="365760" h="401320" extrusionOk="0">
                <a:moveTo>
                  <a:pt x="85588" y="309879"/>
                </a:moveTo>
                <a:lnTo>
                  <a:pt x="58674" y="309879"/>
                </a:lnTo>
                <a:lnTo>
                  <a:pt x="62194" y="320039"/>
                </a:lnTo>
                <a:lnTo>
                  <a:pt x="83446" y="355599"/>
                </a:lnTo>
                <a:lnTo>
                  <a:pt x="113992" y="382269"/>
                </a:lnTo>
                <a:lnTo>
                  <a:pt x="151481" y="398779"/>
                </a:lnTo>
                <a:lnTo>
                  <a:pt x="172106" y="401319"/>
                </a:lnTo>
                <a:lnTo>
                  <a:pt x="193323" y="401319"/>
                </a:lnTo>
                <a:lnTo>
                  <a:pt x="233445" y="391159"/>
                </a:lnTo>
                <a:lnTo>
                  <a:pt x="259841" y="375919"/>
                </a:lnTo>
                <a:lnTo>
                  <a:pt x="182752" y="375919"/>
                </a:lnTo>
                <a:lnTo>
                  <a:pt x="161766" y="373379"/>
                </a:lnTo>
                <a:lnTo>
                  <a:pt x="124333" y="358139"/>
                </a:lnTo>
                <a:lnTo>
                  <a:pt x="96234" y="330199"/>
                </a:lnTo>
                <a:lnTo>
                  <a:pt x="86487" y="312419"/>
                </a:lnTo>
                <a:lnTo>
                  <a:pt x="85588" y="309879"/>
                </a:lnTo>
                <a:close/>
              </a:path>
              <a:path w="365760" h="401320" extrusionOk="0">
                <a:moveTo>
                  <a:pt x="51562" y="275589"/>
                </a:moveTo>
                <a:lnTo>
                  <a:pt x="29731" y="311149"/>
                </a:lnTo>
                <a:lnTo>
                  <a:pt x="26035" y="336549"/>
                </a:lnTo>
                <a:lnTo>
                  <a:pt x="26441" y="345439"/>
                </a:lnTo>
                <a:lnTo>
                  <a:pt x="40719" y="384809"/>
                </a:lnTo>
                <a:lnTo>
                  <a:pt x="45801" y="391159"/>
                </a:lnTo>
                <a:lnTo>
                  <a:pt x="51562" y="398779"/>
                </a:lnTo>
                <a:lnTo>
                  <a:pt x="69976" y="379729"/>
                </a:lnTo>
                <a:lnTo>
                  <a:pt x="64262" y="373379"/>
                </a:lnTo>
                <a:lnTo>
                  <a:pt x="59816" y="367029"/>
                </a:lnTo>
                <a:lnTo>
                  <a:pt x="53848" y="353059"/>
                </a:lnTo>
                <a:lnTo>
                  <a:pt x="52324" y="345439"/>
                </a:lnTo>
                <a:lnTo>
                  <a:pt x="52324" y="336549"/>
                </a:lnTo>
                <a:lnTo>
                  <a:pt x="52726" y="330199"/>
                </a:lnTo>
                <a:lnTo>
                  <a:pt x="53927" y="322579"/>
                </a:lnTo>
                <a:lnTo>
                  <a:pt x="55913" y="316229"/>
                </a:lnTo>
                <a:lnTo>
                  <a:pt x="58674" y="309879"/>
                </a:lnTo>
                <a:lnTo>
                  <a:pt x="85588" y="309879"/>
                </a:lnTo>
                <a:lnTo>
                  <a:pt x="82893" y="302259"/>
                </a:lnTo>
                <a:lnTo>
                  <a:pt x="80311" y="292099"/>
                </a:lnTo>
                <a:lnTo>
                  <a:pt x="78753" y="281939"/>
                </a:lnTo>
                <a:lnTo>
                  <a:pt x="78521" y="276859"/>
                </a:lnTo>
                <a:lnTo>
                  <a:pt x="52832" y="276859"/>
                </a:lnTo>
                <a:lnTo>
                  <a:pt x="51562" y="275589"/>
                </a:lnTo>
                <a:close/>
              </a:path>
              <a:path w="365760" h="401320" extrusionOk="0">
                <a:moveTo>
                  <a:pt x="335035" y="309879"/>
                </a:moveTo>
                <a:lnTo>
                  <a:pt x="306704" y="309879"/>
                </a:lnTo>
                <a:lnTo>
                  <a:pt x="309518" y="316229"/>
                </a:lnTo>
                <a:lnTo>
                  <a:pt x="311499" y="323849"/>
                </a:lnTo>
                <a:lnTo>
                  <a:pt x="312670" y="330199"/>
                </a:lnTo>
                <a:lnTo>
                  <a:pt x="313054" y="336549"/>
                </a:lnTo>
                <a:lnTo>
                  <a:pt x="313054" y="345439"/>
                </a:lnTo>
                <a:lnTo>
                  <a:pt x="295528" y="379729"/>
                </a:lnTo>
                <a:lnTo>
                  <a:pt x="313944" y="398779"/>
                </a:lnTo>
                <a:lnTo>
                  <a:pt x="319682" y="391159"/>
                </a:lnTo>
                <a:lnTo>
                  <a:pt x="324707" y="384809"/>
                </a:lnTo>
                <a:lnTo>
                  <a:pt x="329017" y="377189"/>
                </a:lnTo>
                <a:lnTo>
                  <a:pt x="339216" y="336549"/>
                </a:lnTo>
                <a:lnTo>
                  <a:pt x="338810" y="327659"/>
                </a:lnTo>
                <a:lnTo>
                  <a:pt x="337581" y="320039"/>
                </a:lnTo>
                <a:lnTo>
                  <a:pt x="335520" y="311149"/>
                </a:lnTo>
                <a:lnTo>
                  <a:pt x="335035" y="309879"/>
                </a:lnTo>
                <a:close/>
              </a:path>
              <a:path w="365760" h="401320" extrusionOk="0">
                <a:moveTo>
                  <a:pt x="339344" y="35559"/>
                </a:moveTo>
                <a:lnTo>
                  <a:pt x="313309" y="35559"/>
                </a:lnTo>
                <a:lnTo>
                  <a:pt x="313309" y="80009"/>
                </a:lnTo>
                <a:lnTo>
                  <a:pt x="312292" y="85089"/>
                </a:lnTo>
                <a:lnTo>
                  <a:pt x="308228" y="95249"/>
                </a:lnTo>
                <a:lnTo>
                  <a:pt x="305435" y="99059"/>
                </a:lnTo>
                <a:lnTo>
                  <a:pt x="298323" y="105409"/>
                </a:lnTo>
                <a:lnTo>
                  <a:pt x="294132" y="109219"/>
                </a:lnTo>
                <a:lnTo>
                  <a:pt x="289433" y="110489"/>
                </a:lnTo>
                <a:lnTo>
                  <a:pt x="284607" y="113029"/>
                </a:lnTo>
                <a:lnTo>
                  <a:pt x="279526" y="114299"/>
                </a:lnTo>
                <a:lnTo>
                  <a:pt x="193278" y="114299"/>
                </a:lnTo>
                <a:lnTo>
                  <a:pt x="203517" y="115569"/>
                </a:lnTo>
                <a:lnTo>
                  <a:pt x="213471" y="118109"/>
                </a:lnTo>
                <a:lnTo>
                  <a:pt x="248802" y="138429"/>
                </a:lnTo>
                <a:lnTo>
                  <a:pt x="274214" y="168909"/>
                </a:lnTo>
                <a:lnTo>
                  <a:pt x="286623" y="208279"/>
                </a:lnTo>
                <a:lnTo>
                  <a:pt x="287147" y="218439"/>
                </a:lnTo>
                <a:lnTo>
                  <a:pt x="287088" y="271779"/>
                </a:lnTo>
                <a:lnTo>
                  <a:pt x="278764" y="312419"/>
                </a:lnTo>
                <a:lnTo>
                  <a:pt x="256412" y="345439"/>
                </a:lnTo>
                <a:lnTo>
                  <a:pt x="223265" y="367029"/>
                </a:lnTo>
                <a:lnTo>
                  <a:pt x="182752" y="375919"/>
                </a:lnTo>
                <a:lnTo>
                  <a:pt x="259841" y="375919"/>
                </a:lnTo>
                <a:lnTo>
                  <a:pt x="288163" y="347979"/>
                </a:lnTo>
                <a:lnTo>
                  <a:pt x="306704" y="309879"/>
                </a:lnTo>
                <a:lnTo>
                  <a:pt x="335035" y="309879"/>
                </a:lnTo>
                <a:lnTo>
                  <a:pt x="315091" y="276859"/>
                </a:lnTo>
                <a:lnTo>
                  <a:pt x="312674" y="276859"/>
                </a:lnTo>
                <a:lnTo>
                  <a:pt x="312800" y="275589"/>
                </a:lnTo>
                <a:lnTo>
                  <a:pt x="313309" y="271779"/>
                </a:lnTo>
                <a:lnTo>
                  <a:pt x="313309" y="214629"/>
                </a:lnTo>
                <a:lnTo>
                  <a:pt x="313054" y="210819"/>
                </a:lnTo>
                <a:lnTo>
                  <a:pt x="312420" y="207009"/>
                </a:lnTo>
                <a:lnTo>
                  <a:pt x="312038" y="201929"/>
                </a:lnTo>
                <a:lnTo>
                  <a:pt x="311403" y="198119"/>
                </a:lnTo>
                <a:lnTo>
                  <a:pt x="310641" y="194309"/>
                </a:lnTo>
                <a:lnTo>
                  <a:pt x="354160" y="194309"/>
                </a:lnTo>
                <a:lnTo>
                  <a:pt x="352678" y="191769"/>
                </a:lnTo>
                <a:lnTo>
                  <a:pt x="341249" y="180339"/>
                </a:lnTo>
                <a:lnTo>
                  <a:pt x="334517" y="175259"/>
                </a:lnTo>
                <a:lnTo>
                  <a:pt x="326771" y="172719"/>
                </a:lnTo>
                <a:lnTo>
                  <a:pt x="320845" y="170179"/>
                </a:lnTo>
                <a:lnTo>
                  <a:pt x="314706" y="167639"/>
                </a:lnTo>
                <a:lnTo>
                  <a:pt x="308375" y="166369"/>
                </a:lnTo>
                <a:lnTo>
                  <a:pt x="301878" y="166369"/>
                </a:lnTo>
                <a:lnTo>
                  <a:pt x="298497" y="158749"/>
                </a:lnTo>
                <a:lnTo>
                  <a:pt x="294639" y="152399"/>
                </a:lnTo>
                <a:lnTo>
                  <a:pt x="290306" y="146049"/>
                </a:lnTo>
                <a:lnTo>
                  <a:pt x="285496" y="138429"/>
                </a:lnTo>
                <a:lnTo>
                  <a:pt x="328802" y="110489"/>
                </a:lnTo>
                <a:lnTo>
                  <a:pt x="339344" y="82549"/>
                </a:lnTo>
                <a:lnTo>
                  <a:pt x="339344" y="35559"/>
                </a:lnTo>
                <a:close/>
              </a:path>
              <a:path w="365760" h="401320" extrusionOk="0">
                <a:moveTo>
                  <a:pt x="81309" y="194309"/>
                </a:moveTo>
                <a:lnTo>
                  <a:pt x="54863" y="194309"/>
                </a:lnTo>
                <a:lnTo>
                  <a:pt x="53975" y="198119"/>
                </a:lnTo>
                <a:lnTo>
                  <a:pt x="53339" y="201929"/>
                </a:lnTo>
                <a:lnTo>
                  <a:pt x="52832" y="207009"/>
                </a:lnTo>
                <a:lnTo>
                  <a:pt x="52324" y="210819"/>
                </a:lnTo>
                <a:lnTo>
                  <a:pt x="52324" y="274319"/>
                </a:lnTo>
                <a:lnTo>
                  <a:pt x="52577" y="274319"/>
                </a:lnTo>
                <a:lnTo>
                  <a:pt x="52832" y="276859"/>
                </a:lnTo>
                <a:lnTo>
                  <a:pt x="78521" y="276859"/>
                </a:lnTo>
                <a:lnTo>
                  <a:pt x="78289" y="271779"/>
                </a:lnTo>
                <a:lnTo>
                  <a:pt x="78232" y="218439"/>
                </a:lnTo>
                <a:lnTo>
                  <a:pt x="78755" y="208279"/>
                </a:lnTo>
                <a:lnTo>
                  <a:pt x="80327" y="198119"/>
                </a:lnTo>
                <a:lnTo>
                  <a:pt x="81309" y="194309"/>
                </a:lnTo>
                <a:close/>
              </a:path>
              <a:path w="365760" h="401320" extrusionOk="0">
                <a:moveTo>
                  <a:pt x="313944" y="275589"/>
                </a:moveTo>
                <a:lnTo>
                  <a:pt x="312674" y="276859"/>
                </a:lnTo>
                <a:lnTo>
                  <a:pt x="315091" y="276859"/>
                </a:lnTo>
                <a:lnTo>
                  <a:pt x="313944" y="275589"/>
                </a:lnTo>
                <a:close/>
              </a:path>
              <a:path w="365760" h="401320" extrusionOk="0">
                <a:moveTo>
                  <a:pt x="52197" y="35559"/>
                </a:moveTo>
                <a:lnTo>
                  <a:pt x="26035" y="35559"/>
                </a:lnTo>
                <a:lnTo>
                  <a:pt x="26035" y="82549"/>
                </a:lnTo>
                <a:lnTo>
                  <a:pt x="46100" y="121919"/>
                </a:lnTo>
                <a:lnTo>
                  <a:pt x="79883" y="138429"/>
                </a:lnTo>
                <a:lnTo>
                  <a:pt x="75146" y="146049"/>
                </a:lnTo>
                <a:lnTo>
                  <a:pt x="70850" y="152399"/>
                </a:lnTo>
                <a:lnTo>
                  <a:pt x="67006" y="158749"/>
                </a:lnTo>
                <a:lnTo>
                  <a:pt x="63626" y="166369"/>
                </a:lnTo>
                <a:lnTo>
                  <a:pt x="57076" y="166369"/>
                </a:lnTo>
                <a:lnTo>
                  <a:pt x="50752" y="167639"/>
                </a:lnTo>
                <a:lnTo>
                  <a:pt x="44642" y="170179"/>
                </a:lnTo>
                <a:lnTo>
                  <a:pt x="38735" y="172719"/>
                </a:lnTo>
                <a:lnTo>
                  <a:pt x="30987" y="175259"/>
                </a:lnTo>
                <a:lnTo>
                  <a:pt x="4825" y="207009"/>
                </a:lnTo>
                <a:lnTo>
                  <a:pt x="0" y="232409"/>
                </a:lnTo>
                <a:lnTo>
                  <a:pt x="0" y="270509"/>
                </a:lnTo>
                <a:lnTo>
                  <a:pt x="26035" y="270509"/>
                </a:lnTo>
                <a:lnTo>
                  <a:pt x="26035" y="227329"/>
                </a:lnTo>
                <a:lnTo>
                  <a:pt x="26797" y="223519"/>
                </a:lnTo>
                <a:lnTo>
                  <a:pt x="28066" y="219709"/>
                </a:lnTo>
                <a:lnTo>
                  <a:pt x="29590" y="214629"/>
                </a:lnTo>
                <a:lnTo>
                  <a:pt x="31623" y="210819"/>
                </a:lnTo>
                <a:lnTo>
                  <a:pt x="34036" y="208279"/>
                </a:lnTo>
                <a:lnTo>
                  <a:pt x="36575" y="204469"/>
                </a:lnTo>
                <a:lnTo>
                  <a:pt x="39624" y="201929"/>
                </a:lnTo>
                <a:lnTo>
                  <a:pt x="46736" y="196849"/>
                </a:lnTo>
                <a:lnTo>
                  <a:pt x="50673" y="195579"/>
                </a:lnTo>
                <a:lnTo>
                  <a:pt x="54863" y="194309"/>
                </a:lnTo>
                <a:lnTo>
                  <a:pt x="81309" y="194309"/>
                </a:lnTo>
                <a:lnTo>
                  <a:pt x="82946" y="187959"/>
                </a:lnTo>
                <a:lnTo>
                  <a:pt x="102401" y="152399"/>
                </a:lnTo>
                <a:lnTo>
                  <a:pt x="133149" y="126999"/>
                </a:lnTo>
                <a:lnTo>
                  <a:pt x="172156" y="114299"/>
                </a:lnTo>
                <a:lnTo>
                  <a:pt x="85851" y="114299"/>
                </a:lnTo>
                <a:lnTo>
                  <a:pt x="80772" y="113029"/>
                </a:lnTo>
                <a:lnTo>
                  <a:pt x="76073" y="110489"/>
                </a:lnTo>
                <a:lnTo>
                  <a:pt x="71247" y="109219"/>
                </a:lnTo>
                <a:lnTo>
                  <a:pt x="67183" y="105409"/>
                </a:lnTo>
                <a:lnTo>
                  <a:pt x="60071" y="99059"/>
                </a:lnTo>
                <a:lnTo>
                  <a:pt x="57276" y="95249"/>
                </a:lnTo>
                <a:lnTo>
                  <a:pt x="53212" y="85089"/>
                </a:lnTo>
                <a:lnTo>
                  <a:pt x="52197" y="80009"/>
                </a:lnTo>
                <a:lnTo>
                  <a:pt x="52197" y="35559"/>
                </a:lnTo>
                <a:close/>
              </a:path>
              <a:path w="365760" h="401320" extrusionOk="0">
                <a:moveTo>
                  <a:pt x="354160" y="194309"/>
                </a:moveTo>
                <a:lnTo>
                  <a:pt x="310641" y="194309"/>
                </a:lnTo>
                <a:lnTo>
                  <a:pt x="314833" y="195579"/>
                </a:lnTo>
                <a:lnTo>
                  <a:pt x="318770" y="196849"/>
                </a:lnTo>
                <a:lnTo>
                  <a:pt x="322325" y="199389"/>
                </a:lnTo>
                <a:lnTo>
                  <a:pt x="325754" y="201929"/>
                </a:lnTo>
                <a:lnTo>
                  <a:pt x="328802" y="204469"/>
                </a:lnTo>
                <a:lnTo>
                  <a:pt x="331215" y="208279"/>
                </a:lnTo>
                <a:lnTo>
                  <a:pt x="333883" y="210819"/>
                </a:lnTo>
                <a:lnTo>
                  <a:pt x="335788" y="214629"/>
                </a:lnTo>
                <a:lnTo>
                  <a:pt x="337185" y="219709"/>
                </a:lnTo>
                <a:lnTo>
                  <a:pt x="338709" y="223519"/>
                </a:lnTo>
                <a:lnTo>
                  <a:pt x="339344" y="227329"/>
                </a:lnTo>
                <a:lnTo>
                  <a:pt x="339344" y="270509"/>
                </a:lnTo>
                <a:lnTo>
                  <a:pt x="365506" y="270509"/>
                </a:lnTo>
                <a:lnTo>
                  <a:pt x="365506" y="232409"/>
                </a:lnTo>
                <a:lnTo>
                  <a:pt x="365194" y="224789"/>
                </a:lnTo>
                <a:lnTo>
                  <a:pt x="364251" y="218439"/>
                </a:lnTo>
                <a:lnTo>
                  <a:pt x="362666" y="212089"/>
                </a:lnTo>
                <a:lnTo>
                  <a:pt x="360425" y="207009"/>
                </a:lnTo>
                <a:lnTo>
                  <a:pt x="357124" y="199389"/>
                </a:lnTo>
                <a:lnTo>
                  <a:pt x="354160" y="194309"/>
                </a:lnTo>
                <a:close/>
              </a:path>
              <a:path w="365760" h="401320" extrusionOk="0">
                <a:moveTo>
                  <a:pt x="113537" y="0"/>
                </a:moveTo>
                <a:lnTo>
                  <a:pt x="95250" y="17779"/>
                </a:lnTo>
                <a:lnTo>
                  <a:pt x="123825" y="46989"/>
                </a:lnTo>
                <a:lnTo>
                  <a:pt x="121011" y="53339"/>
                </a:lnTo>
                <a:lnTo>
                  <a:pt x="119030" y="60959"/>
                </a:lnTo>
                <a:lnTo>
                  <a:pt x="117859" y="67309"/>
                </a:lnTo>
                <a:lnTo>
                  <a:pt x="117475" y="74929"/>
                </a:lnTo>
                <a:lnTo>
                  <a:pt x="117601" y="80009"/>
                </a:lnTo>
                <a:lnTo>
                  <a:pt x="117983" y="83819"/>
                </a:lnTo>
                <a:lnTo>
                  <a:pt x="120269" y="93979"/>
                </a:lnTo>
                <a:lnTo>
                  <a:pt x="121920" y="97789"/>
                </a:lnTo>
                <a:lnTo>
                  <a:pt x="123951" y="102869"/>
                </a:lnTo>
                <a:lnTo>
                  <a:pt x="117348" y="105409"/>
                </a:lnTo>
                <a:lnTo>
                  <a:pt x="110744" y="109219"/>
                </a:lnTo>
                <a:lnTo>
                  <a:pt x="104394" y="114299"/>
                </a:lnTo>
                <a:lnTo>
                  <a:pt x="261112" y="114299"/>
                </a:lnTo>
                <a:lnTo>
                  <a:pt x="257937" y="111759"/>
                </a:lnTo>
                <a:lnTo>
                  <a:pt x="254762" y="110489"/>
                </a:lnTo>
                <a:lnTo>
                  <a:pt x="251460" y="107949"/>
                </a:lnTo>
                <a:lnTo>
                  <a:pt x="248412" y="105409"/>
                </a:lnTo>
                <a:lnTo>
                  <a:pt x="244983" y="104139"/>
                </a:lnTo>
                <a:lnTo>
                  <a:pt x="241426" y="102869"/>
                </a:lnTo>
                <a:lnTo>
                  <a:pt x="243459" y="97789"/>
                </a:lnTo>
                <a:lnTo>
                  <a:pt x="245110" y="93979"/>
                </a:lnTo>
                <a:lnTo>
                  <a:pt x="245363" y="92709"/>
                </a:lnTo>
                <a:lnTo>
                  <a:pt x="148462" y="92709"/>
                </a:lnTo>
                <a:lnTo>
                  <a:pt x="145161" y="87629"/>
                </a:lnTo>
                <a:lnTo>
                  <a:pt x="143510" y="81279"/>
                </a:lnTo>
                <a:lnTo>
                  <a:pt x="143510" y="68579"/>
                </a:lnTo>
                <a:lnTo>
                  <a:pt x="144525" y="63499"/>
                </a:lnTo>
                <a:lnTo>
                  <a:pt x="146685" y="59689"/>
                </a:lnTo>
                <a:lnTo>
                  <a:pt x="148716" y="54609"/>
                </a:lnTo>
                <a:lnTo>
                  <a:pt x="177291" y="35559"/>
                </a:lnTo>
                <a:lnTo>
                  <a:pt x="252862" y="35559"/>
                </a:lnTo>
                <a:lnTo>
                  <a:pt x="262801" y="25399"/>
                </a:lnTo>
                <a:lnTo>
                  <a:pt x="139446" y="25399"/>
                </a:lnTo>
                <a:lnTo>
                  <a:pt x="113537" y="0"/>
                </a:lnTo>
                <a:close/>
              </a:path>
              <a:path w="365760" h="401320" extrusionOk="0">
                <a:moveTo>
                  <a:pt x="205612" y="90169"/>
                </a:moveTo>
                <a:lnTo>
                  <a:pt x="159765" y="90169"/>
                </a:lnTo>
                <a:lnTo>
                  <a:pt x="148462" y="92709"/>
                </a:lnTo>
                <a:lnTo>
                  <a:pt x="217042" y="92709"/>
                </a:lnTo>
                <a:lnTo>
                  <a:pt x="205612" y="90169"/>
                </a:lnTo>
                <a:close/>
              </a:path>
              <a:path w="365760" h="401320" extrusionOk="0">
                <a:moveTo>
                  <a:pt x="252862" y="35559"/>
                </a:moveTo>
                <a:lnTo>
                  <a:pt x="188213" y="35559"/>
                </a:lnTo>
                <a:lnTo>
                  <a:pt x="193294" y="36829"/>
                </a:lnTo>
                <a:lnTo>
                  <a:pt x="197992" y="38099"/>
                </a:lnTo>
                <a:lnTo>
                  <a:pt x="218821" y="59689"/>
                </a:lnTo>
                <a:lnTo>
                  <a:pt x="220852" y="63499"/>
                </a:lnTo>
                <a:lnTo>
                  <a:pt x="221869" y="68579"/>
                </a:lnTo>
                <a:lnTo>
                  <a:pt x="221869" y="81279"/>
                </a:lnTo>
                <a:lnTo>
                  <a:pt x="220217" y="87629"/>
                </a:lnTo>
                <a:lnTo>
                  <a:pt x="217042" y="92709"/>
                </a:lnTo>
                <a:lnTo>
                  <a:pt x="245363" y="92709"/>
                </a:lnTo>
                <a:lnTo>
                  <a:pt x="246125" y="88899"/>
                </a:lnTo>
                <a:lnTo>
                  <a:pt x="247396" y="83819"/>
                </a:lnTo>
                <a:lnTo>
                  <a:pt x="248031" y="78739"/>
                </a:lnTo>
                <a:lnTo>
                  <a:pt x="248031" y="74929"/>
                </a:lnTo>
                <a:lnTo>
                  <a:pt x="247628" y="67309"/>
                </a:lnTo>
                <a:lnTo>
                  <a:pt x="246427" y="60959"/>
                </a:lnTo>
                <a:lnTo>
                  <a:pt x="244441" y="53339"/>
                </a:lnTo>
                <a:lnTo>
                  <a:pt x="241681" y="46989"/>
                </a:lnTo>
                <a:lnTo>
                  <a:pt x="252862" y="35559"/>
                </a:lnTo>
                <a:close/>
              </a:path>
              <a:path w="365760" h="401320" extrusionOk="0">
                <a:moveTo>
                  <a:pt x="188595" y="87629"/>
                </a:moveTo>
                <a:lnTo>
                  <a:pt x="176911" y="87629"/>
                </a:lnTo>
                <a:lnTo>
                  <a:pt x="165353" y="90169"/>
                </a:lnTo>
                <a:lnTo>
                  <a:pt x="199898" y="90169"/>
                </a:lnTo>
                <a:lnTo>
                  <a:pt x="188595" y="87629"/>
                </a:lnTo>
                <a:close/>
              </a:path>
              <a:path w="365760" h="401320" extrusionOk="0">
                <a:moveTo>
                  <a:pt x="190881" y="8889"/>
                </a:moveTo>
                <a:lnTo>
                  <a:pt x="174625" y="8889"/>
                </a:lnTo>
                <a:lnTo>
                  <a:pt x="166877" y="10159"/>
                </a:lnTo>
                <a:lnTo>
                  <a:pt x="159512" y="13969"/>
                </a:lnTo>
                <a:lnTo>
                  <a:pt x="152273" y="16509"/>
                </a:lnTo>
                <a:lnTo>
                  <a:pt x="145541" y="20319"/>
                </a:lnTo>
                <a:lnTo>
                  <a:pt x="139446" y="25399"/>
                </a:lnTo>
                <a:lnTo>
                  <a:pt x="225933" y="25399"/>
                </a:lnTo>
                <a:lnTo>
                  <a:pt x="219837" y="20319"/>
                </a:lnTo>
                <a:lnTo>
                  <a:pt x="213106" y="16509"/>
                </a:lnTo>
                <a:lnTo>
                  <a:pt x="205739" y="13969"/>
                </a:lnTo>
                <a:lnTo>
                  <a:pt x="198627" y="10159"/>
                </a:lnTo>
                <a:lnTo>
                  <a:pt x="190881" y="8889"/>
                </a:lnTo>
                <a:close/>
              </a:path>
              <a:path w="365760" h="401320" extrusionOk="0">
                <a:moveTo>
                  <a:pt x="251840" y="0"/>
                </a:moveTo>
                <a:lnTo>
                  <a:pt x="225933" y="25399"/>
                </a:lnTo>
                <a:lnTo>
                  <a:pt x="262801" y="25399"/>
                </a:lnTo>
                <a:lnTo>
                  <a:pt x="270256" y="17779"/>
                </a:lnTo>
                <a:lnTo>
                  <a:pt x="251840" y="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 name="Google Shape;141;p6"/>
          <p:cNvSpPr/>
          <p:nvPr/>
        </p:nvSpPr>
        <p:spPr>
          <a:xfrm>
            <a:off x="7880717" y="5242559"/>
            <a:ext cx="172720" cy="425450"/>
          </a:xfrm>
          <a:custGeom>
            <a:avLst/>
            <a:gdLst/>
            <a:ahLst/>
            <a:cxnLst/>
            <a:rect l="l" t="t" r="r" b="b"/>
            <a:pathLst>
              <a:path w="172720" h="425450" extrusionOk="0">
                <a:moveTo>
                  <a:pt x="74816" y="2412"/>
                </a:moveTo>
                <a:lnTo>
                  <a:pt x="57290" y="6476"/>
                </a:lnTo>
                <a:lnTo>
                  <a:pt x="52337" y="8127"/>
                </a:lnTo>
                <a:lnTo>
                  <a:pt x="47638" y="9779"/>
                </a:lnTo>
                <a:lnTo>
                  <a:pt x="43320" y="12064"/>
                </a:lnTo>
                <a:lnTo>
                  <a:pt x="39129" y="14097"/>
                </a:lnTo>
                <a:lnTo>
                  <a:pt x="35192" y="16510"/>
                </a:lnTo>
                <a:lnTo>
                  <a:pt x="31255" y="19176"/>
                </a:lnTo>
                <a:lnTo>
                  <a:pt x="27699" y="22225"/>
                </a:lnTo>
                <a:lnTo>
                  <a:pt x="24524" y="25273"/>
                </a:lnTo>
                <a:lnTo>
                  <a:pt x="21603" y="27939"/>
                </a:lnTo>
                <a:lnTo>
                  <a:pt x="18809" y="30861"/>
                </a:lnTo>
                <a:lnTo>
                  <a:pt x="16269" y="33908"/>
                </a:lnTo>
                <a:lnTo>
                  <a:pt x="14237" y="36956"/>
                </a:lnTo>
                <a:lnTo>
                  <a:pt x="12078" y="40386"/>
                </a:lnTo>
                <a:lnTo>
                  <a:pt x="9919" y="43687"/>
                </a:lnTo>
                <a:lnTo>
                  <a:pt x="108" y="82042"/>
                </a:lnTo>
                <a:lnTo>
                  <a:pt x="0" y="86106"/>
                </a:lnTo>
                <a:lnTo>
                  <a:pt x="648" y="94106"/>
                </a:lnTo>
                <a:lnTo>
                  <a:pt x="1229" y="98170"/>
                </a:lnTo>
                <a:lnTo>
                  <a:pt x="1347" y="98806"/>
                </a:lnTo>
                <a:lnTo>
                  <a:pt x="2426" y="103124"/>
                </a:lnTo>
                <a:lnTo>
                  <a:pt x="3442" y="107568"/>
                </a:lnTo>
                <a:lnTo>
                  <a:pt x="5220" y="111887"/>
                </a:lnTo>
                <a:lnTo>
                  <a:pt x="6998" y="116331"/>
                </a:lnTo>
                <a:lnTo>
                  <a:pt x="9157" y="120268"/>
                </a:lnTo>
                <a:lnTo>
                  <a:pt x="36589" y="148209"/>
                </a:lnTo>
                <a:lnTo>
                  <a:pt x="35194" y="377825"/>
                </a:lnTo>
                <a:lnTo>
                  <a:pt x="52337" y="414400"/>
                </a:lnTo>
                <a:lnTo>
                  <a:pt x="85103" y="425196"/>
                </a:lnTo>
                <a:lnTo>
                  <a:pt x="89675" y="424815"/>
                </a:lnTo>
                <a:lnTo>
                  <a:pt x="114313" y="413384"/>
                </a:lnTo>
                <a:lnTo>
                  <a:pt x="117869" y="410718"/>
                </a:lnTo>
                <a:lnTo>
                  <a:pt x="120790" y="407288"/>
                </a:lnTo>
                <a:lnTo>
                  <a:pt x="123965" y="403987"/>
                </a:lnTo>
                <a:lnTo>
                  <a:pt x="124929" y="402590"/>
                </a:lnTo>
                <a:lnTo>
                  <a:pt x="82944" y="402590"/>
                </a:lnTo>
                <a:lnTo>
                  <a:pt x="81166" y="402336"/>
                </a:lnTo>
                <a:lnTo>
                  <a:pt x="79388" y="401955"/>
                </a:lnTo>
                <a:lnTo>
                  <a:pt x="77229" y="401700"/>
                </a:lnTo>
                <a:lnTo>
                  <a:pt x="75070" y="400684"/>
                </a:lnTo>
                <a:lnTo>
                  <a:pt x="72657" y="399669"/>
                </a:lnTo>
                <a:lnTo>
                  <a:pt x="67958" y="396621"/>
                </a:lnTo>
                <a:lnTo>
                  <a:pt x="59068" y="380111"/>
                </a:lnTo>
                <a:lnTo>
                  <a:pt x="60465" y="137794"/>
                </a:lnTo>
                <a:lnTo>
                  <a:pt x="56147" y="133858"/>
                </a:lnTo>
                <a:lnTo>
                  <a:pt x="31001" y="108585"/>
                </a:lnTo>
                <a:lnTo>
                  <a:pt x="29096" y="105156"/>
                </a:lnTo>
                <a:lnTo>
                  <a:pt x="27318" y="101473"/>
                </a:lnTo>
                <a:lnTo>
                  <a:pt x="26302" y="97789"/>
                </a:lnTo>
                <a:lnTo>
                  <a:pt x="25159" y="94106"/>
                </a:lnTo>
                <a:lnTo>
                  <a:pt x="24524" y="90043"/>
                </a:lnTo>
                <a:lnTo>
                  <a:pt x="24248" y="87375"/>
                </a:lnTo>
                <a:lnTo>
                  <a:pt x="24279" y="81661"/>
                </a:lnTo>
                <a:lnTo>
                  <a:pt x="24905" y="76962"/>
                </a:lnTo>
                <a:lnTo>
                  <a:pt x="26395" y="71247"/>
                </a:lnTo>
                <a:lnTo>
                  <a:pt x="27699" y="65912"/>
                </a:lnTo>
                <a:lnTo>
                  <a:pt x="45860" y="39369"/>
                </a:lnTo>
                <a:lnTo>
                  <a:pt x="48400" y="38354"/>
                </a:lnTo>
                <a:lnTo>
                  <a:pt x="49416" y="37973"/>
                </a:lnTo>
                <a:lnTo>
                  <a:pt x="50559" y="37337"/>
                </a:lnTo>
                <a:lnTo>
                  <a:pt x="74409" y="37337"/>
                </a:lnTo>
                <a:lnTo>
                  <a:pt x="74816" y="2412"/>
                </a:lnTo>
                <a:close/>
              </a:path>
              <a:path w="172720" h="425450" extrusionOk="0">
                <a:moveTo>
                  <a:pt x="156654" y="36956"/>
                </a:moveTo>
                <a:lnTo>
                  <a:pt x="124346" y="36956"/>
                </a:lnTo>
                <a:lnTo>
                  <a:pt x="127140" y="38735"/>
                </a:lnTo>
                <a:lnTo>
                  <a:pt x="129934" y="41020"/>
                </a:lnTo>
                <a:lnTo>
                  <a:pt x="145682" y="65912"/>
                </a:lnTo>
                <a:lnTo>
                  <a:pt x="146698" y="69214"/>
                </a:lnTo>
                <a:lnTo>
                  <a:pt x="147780" y="75945"/>
                </a:lnTo>
                <a:lnTo>
                  <a:pt x="147872" y="76962"/>
                </a:lnTo>
                <a:lnTo>
                  <a:pt x="148104" y="81661"/>
                </a:lnTo>
                <a:lnTo>
                  <a:pt x="148157" y="84708"/>
                </a:lnTo>
                <a:lnTo>
                  <a:pt x="147460" y="91439"/>
                </a:lnTo>
                <a:lnTo>
                  <a:pt x="146698" y="95123"/>
                </a:lnTo>
                <a:lnTo>
                  <a:pt x="146063" y="98806"/>
                </a:lnTo>
                <a:lnTo>
                  <a:pt x="137808" y="115697"/>
                </a:lnTo>
                <a:lnTo>
                  <a:pt x="135776" y="118618"/>
                </a:lnTo>
                <a:lnTo>
                  <a:pt x="110757" y="135509"/>
                </a:lnTo>
                <a:lnTo>
                  <a:pt x="109360" y="377825"/>
                </a:lnTo>
                <a:lnTo>
                  <a:pt x="82944" y="402590"/>
                </a:lnTo>
                <a:lnTo>
                  <a:pt x="124929" y="402590"/>
                </a:lnTo>
                <a:lnTo>
                  <a:pt x="126505" y="400303"/>
                </a:lnTo>
                <a:lnTo>
                  <a:pt x="128537" y="396621"/>
                </a:lnTo>
                <a:lnTo>
                  <a:pt x="130696" y="392556"/>
                </a:lnTo>
                <a:lnTo>
                  <a:pt x="131712" y="388493"/>
                </a:lnTo>
                <a:lnTo>
                  <a:pt x="132855" y="384175"/>
                </a:lnTo>
                <a:lnTo>
                  <a:pt x="133214" y="380111"/>
                </a:lnTo>
                <a:lnTo>
                  <a:pt x="133249" y="377825"/>
                </a:lnTo>
                <a:lnTo>
                  <a:pt x="134633" y="149606"/>
                </a:lnTo>
                <a:lnTo>
                  <a:pt x="145682" y="139446"/>
                </a:lnTo>
                <a:lnTo>
                  <a:pt x="168161" y="104520"/>
                </a:lnTo>
                <a:lnTo>
                  <a:pt x="172098" y="81661"/>
                </a:lnTo>
                <a:lnTo>
                  <a:pt x="171717" y="75564"/>
                </a:lnTo>
                <a:lnTo>
                  <a:pt x="159652" y="41401"/>
                </a:lnTo>
                <a:lnTo>
                  <a:pt x="156654" y="36956"/>
                </a:lnTo>
                <a:close/>
              </a:path>
              <a:path w="172720" h="425450" extrusionOk="0">
                <a:moveTo>
                  <a:pt x="74409" y="37337"/>
                </a:moveTo>
                <a:lnTo>
                  <a:pt x="50559" y="37337"/>
                </a:lnTo>
                <a:lnTo>
                  <a:pt x="50417" y="48006"/>
                </a:lnTo>
                <a:lnTo>
                  <a:pt x="50301" y="67182"/>
                </a:lnTo>
                <a:lnTo>
                  <a:pt x="50559" y="69850"/>
                </a:lnTo>
                <a:lnTo>
                  <a:pt x="79007" y="100202"/>
                </a:lnTo>
                <a:lnTo>
                  <a:pt x="82944" y="100456"/>
                </a:lnTo>
                <a:lnTo>
                  <a:pt x="86881" y="100837"/>
                </a:lnTo>
                <a:lnTo>
                  <a:pt x="120028" y="78993"/>
                </a:lnTo>
                <a:lnTo>
                  <a:pt x="120442" y="77977"/>
                </a:lnTo>
                <a:lnTo>
                  <a:pt x="83325" y="77977"/>
                </a:lnTo>
                <a:lnTo>
                  <a:pt x="79769" y="75945"/>
                </a:lnTo>
                <a:lnTo>
                  <a:pt x="77991" y="74675"/>
                </a:lnTo>
                <a:lnTo>
                  <a:pt x="76594" y="72898"/>
                </a:lnTo>
                <a:lnTo>
                  <a:pt x="75070" y="71247"/>
                </a:lnTo>
                <a:lnTo>
                  <a:pt x="74435" y="69595"/>
                </a:lnTo>
                <a:lnTo>
                  <a:pt x="74054" y="67818"/>
                </a:lnTo>
                <a:lnTo>
                  <a:pt x="74409" y="37337"/>
                </a:lnTo>
                <a:close/>
              </a:path>
              <a:path w="172720" h="425450" extrusionOk="0">
                <a:moveTo>
                  <a:pt x="98692" y="0"/>
                </a:moveTo>
                <a:lnTo>
                  <a:pt x="98311" y="65912"/>
                </a:lnTo>
                <a:lnTo>
                  <a:pt x="87897" y="77977"/>
                </a:lnTo>
                <a:lnTo>
                  <a:pt x="120442" y="77977"/>
                </a:lnTo>
                <a:lnTo>
                  <a:pt x="121425" y="75564"/>
                </a:lnTo>
                <a:lnTo>
                  <a:pt x="122949" y="72262"/>
                </a:lnTo>
                <a:lnTo>
                  <a:pt x="123669" y="68580"/>
                </a:lnTo>
                <a:lnTo>
                  <a:pt x="124262" y="65912"/>
                </a:lnTo>
                <a:lnTo>
                  <a:pt x="124346" y="36956"/>
                </a:lnTo>
                <a:lnTo>
                  <a:pt x="156654" y="36956"/>
                </a:lnTo>
                <a:lnTo>
                  <a:pt x="126124" y="11430"/>
                </a:lnTo>
                <a:lnTo>
                  <a:pt x="113551" y="6095"/>
                </a:lnTo>
                <a:lnTo>
                  <a:pt x="98692" y="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6"/>
          <p:cNvSpPr/>
          <p:nvPr/>
        </p:nvSpPr>
        <p:spPr>
          <a:xfrm>
            <a:off x="7719059" y="5376671"/>
            <a:ext cx="99060" cy="156972"/>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6"/>
          <p:cNvSpPr/>
          <p:nvPr/>
        </p:nvSpPr>
        <p:spPr>
          <a:xfrm>
            <a:off x="8115300" y="5376671"/>
            <a:ext cx="99059" cy="156972"/>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6"/>
          <p:cNvSpPr txBox="1"/>
          <p:nvPr/>
        </p:nvSpPr>
        <p:spPr>
          <a:xfrm>
            <a:off x="4034154" y="6700824"/>
            <a:ext cx="8324215" cy="18669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050" b="0">
                <a:solidFill>
                  <a:srgbClr val="737373"/>
                </a:solidFill>
                <a:latin typeface="Quattrocento Sans"/>
                <a:ea typeface="Quattrocento Sans"/>
                <a:cs typeface="Quattrocento Sans"/>
                <a:sym typeface="Quattrocento Sans"/>
              </a:rPr>
              <a:t>Source: 2018 Accelerate: State of DevOps: Strategies for a New Economy." N. Forsgren, J. Humble, G. Kim. DevOps Research and Assessment (DORA)</a:t>
            </a:r>
            <a:endParaRPr sz="1050">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48"/>
        <p:cNvGrpSpPr/>
        <p:nvPr/>
      </p:nvGrpSpPr>
      <p:grpSpPr>
        <a:xfrm>
          <a:off x="0" y="0"/>
          <a:ext cx="0" cy="0"/>
          <a:chOff x="0" y="0"/>
          <a:chExt cx="0" cy="0"/>
        </a:xfrm>
      </p:grpSpPr>
      <p:sp>
        <p:nvSpPr>
          <p:cNvPr id="149" name="Google Shape;149;p7"/>
          <p:cNvSpPr txBox="1"/>
          <p:nvPr/>
        </p:nvSpPr>
        <p:spPr>
          <a:xfrm>
            <a:off x="422249" y="1016634"/>
            <a:ext cx="11523345" cy="57404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800">
                <a:solidFill>
                  <a:schemeClr val="dk1"/>
                </a:solidFill>
                <a:latin typeface="Quattrocento Sans"/>
                <a:ea typeface="Quattrocento Sans"/>
                <a:cs typeface="Quattrocento Sans"/>
                <a:sym typeface="Quattrocento Sans"/>
              </a:rPr>
              <a:t>Microsoft Azure is a powerful and flexible foundation for past, present, and future apps – easily build, manage, and  deploy any application and any stack on a massive, global network using your favorite tools and frameworks.</a:t>
            </a:r>
            <a:endParaRPr sz="1800">
              <a:solidFill>
                <a:schemeClr val="dk1"/>
              </a:solidFill>
              <a:latin typeface="Quattrocento Sans"/>
              <a:ea typeface="Quattrocento Sans"/>
              <a:cs typeface="Quattrocento Sans"/>
              <a:sym typeface="Quattrocento Sans"/>
            </a:endParaRPr>
          </a:p>
        </p:txBody>
      </p:sp>
      <p:sp>
        <p:nvSpPr>
          <p:cNvPr id="150" name="Google Shape;150;p7"/>
          <p:cNvSpPr txBox="1">
            <a:spLocks noGrp="1"/>
          </p:cNvSpPr>
          <p:nvPr>
            <p:ph type="title"/>
          </p:nvPr>
        </p:nvSpPr>
        <p:spPr>
          <a:xfrm>
            <a:off x="422249" y="311607"/>
            <a:ext cx="4702810"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a:t>How Microsoft can help</a:t>
            </a:r>
            <a:endParaRPr sz="3600"/>
          </a:p>
        </p:txBody>
      </p:sp>
      <p:sp>
        <p:nvSpPr>
          <p:cNvPr id="151" name="Google Shape;151;p7"/>
          <p:cNvSpPr txBox="1"/>
          <p:nvPr/>
        </p:nvSpPr>
        <p:spPr>
          <a:xfrm>
            <a:off x="532282" y="4409313"/>
            <a:ext cx="3482340" cy="2280920"/>
          </a:xfrm>
          <a:prstGeom prst="rect">
            <a:avLst/>
          </a:prstGeom>
          <a:noFill/>
          <a:ln>
            <a:noFill/>
          </a:ln>
        </p:spPr>
        <p:txBody>
          <a:bodyPr spcFirstLastPara="1" wrap="square" lIns="0" tIns="12050" rIns="0" bIns="0" anchor="t" anchorCtr="0">
            <a:spAutoFit/>
          </a:bodyPr>
          <a:lstStyle/>
          <a:p>
            <a:pPr marL="12700" marR="234950" lvl="0" indent="0" algn="l" rtl="0">
              <a:lnSpc>
                <a:spcPct val="100000"/>
              </a:lnSpc>
              <a:spcBef>
                <a:spcPts val="0"/>
              </a:spcBef>
              <a:spcAft>
                <a:spcPts val="0"/>
              </a:spcAft>
              <a:buNone/>
            </a:pPr>
            <a:r>
              <a:rPr lang="en-US" sz="1600">
                <a:solidFill>
                  <a:schemeClr val="dk1"/>
                </a:solidFill>
                <a:latin typeface="Quattrocento Sans"/>
                <a:ea typeface="Quattrocento Sans"/>
                <a:cs typeface="Quattrocento Sans"/>
                <a:sym typeface="Quattrocento Sans"/>
              </a:rPr>
              <a:t>Choice of IaaS, PaaS, public cloud or  hybrid.</a:t>
            </a:r>
            <a:endParaRPr sz="1600">
              <a:solidFill>
                <a:schemeClr val="dk1"/>
              </a:solidFill>
              <a:latin typeface="Quattrocento Sans"/>
              <a:ea typeface="Quattrocento Sans"/>
              <a:cs typeface="Quattrocento Sans"/>
              <a:sym typeface="Quattrocento Sans"/>
            </a:endParaRPr>
          </a:p>
          <a:p>
            <a:pPr marL="12700" marR="5080" lvl="0" indent="0" algn="just" rtl="0">
              <a:lnSpc>
                <a:spcPct val="100000"/>
              </a:lnSpc>
              <a:spcBef>
                <a:spcPts val="1200"/>
              </a:spcBef>
              <a:spcAft>
                <a:spcPts val="0"/>
              </a:spcAft>
              <a:buNone/>
            </a:pPr>
            <a:r>
              <a:rPr lang="en-US" sz="1600">
                <a:solidFill>
                  <a:schemeClr val="dk1"/>
                </a:solidFill>
                <a:latin typeface="Quattrocento Sans"/>
                <a:ea typeface="Quattrocento Sans"/>
                <a:cs typeface="Quattrocento Sans"/>
                <a:sym typeface="Quattrocento Sans"/>
              </a:rPr>
              <a:t>Mirror or modernize app infrastructure  with VMs, containers, microservices or  serverless.</a:t>
            </a:r>
            <a:endParaRPr sz="1600">
              <a:solidFill>
                <a:schemeClr val="dk1"/>
              </a:solidFill>
              <a:latin typeface="Quattrocento Sans"/>
              <a:ea typeface="Quattrocento Sans"/>
              <a:cs typeface="Quattrocento Sans"/>
              <a:sym typeface="Quattrocento Sans"/>
            </a:endParaRPr>
          </a:p>
          <a:p>
            <a:pPr marL="12700" marR="23495" lvl="0" indent="0" algn="l" rtl="0">
              <a:lnSpc>
                <a:spcPct val="100000"/>
              </a:lnSpc>
              <a:spcBef>
                <a:spcPts val="1200"/>
              </a:spcBef>
              <a:spcAft>
                <a:spcPts val="0"/>
              </a:spcAft>
              <a:buNone/>
            </a:pPr>
            <a:r>
              <a:rPr lang="en-US" sz="1600">
                <a:solidFill>
                  <a:schemeClr val="dk1"/>
                </a:solidFill>
                <a:latin typeface="Quattrocento Sans"/>
                <a:ea typeface="Quattrocento Sans"/>
                <a:cs typeface="Quattrocento Sans"/>
                <a:sym typeface="Quattrocento Sans"/>
              </a:rPr>
              <a:t>Supports all stages of the app  modernization journey – from lift-and-  shift to Cloud-Native.</a:t>
            </a:r>
            <a:endParaRPr sz="1600">
              <a:solidFill>
                <a:schemeClr val="dk1"/>
              </a:solidFill>
              <a:latin typeface="Quattrocento Sans"/>
              <a:ea typeface="Quattrocento Sans"/>
              <a:cs typeface="Quattrocento Sans"/>
              <a:sym typeface="Quattrocento Sans"/>
            </a:endParaRPr>
          </a:p>
        </p:txBody>
      </p:sp>
      <p:sp>
        <p:nvSpPr>
          <p:cNvPr id="152" name="Google Shape;152;p7"/>
          <p:cNvSpPr txBox="1"/>
          <p:nvPr/>
        </p:nvSpPr>
        <p:spPr>
          <a:xfrm>
            <a:off x="1731010" y="3710762"/>
            <a:ext cx="1008380"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0">
                <a:solidFill>
                  <a:srgbClr val="0078D6"/>
                </a:solidFill>
                <a:latin typeface="Quattrocento Sans"/>
                <a:ea typeface="Quattrocento Sans"/>
                <a:cs typeface="Quattrocento Sans"/>
                <a:sym typeface="Quattrocento Sans"/>
              </a:rPr>
              <a:t>Flexible</a:t>
            </a:r>
            <a:endParaRPr sz="2400">
              <a:solidFill>
                <a:schemeClr val="dk1"/>
              </a:solidFill>
              <a:latin typeface="Quattrocento Sans"/>
              <a:ea typeface="Quattrocento Sans"/>
              <a:cs typeface="Quattrocento Sans"/>
              <a:sym typeface="Quattrocento Sans"/>
            </a:endParaRPr>
          </a:p>
        </p:txBody>
      </p:sp>
      <p:sp>
        <p:nvSpPr>
          <p:cNvPr id="153" name="Google Shape;153;p7"/>
          <p:cNvSpPr/>
          <p:nvPr/>
        </p:nvSpPr>
        <p:spPr>
          <a:xfrm>
            <a:off x="1490472" y="2004059"/>
            <a:ext cx="1493520" cy="1493520"/>
          </a:xfrm>
          <a:custGeom>
            <a:avLst/>
            <a:gdLst/>
            <a:ahLst/>
            <a:cxnLst/>
            <a:rect l="l" t="t" r="r" b="b"/>
            <a:pathLst>
              <a:path w="1493520" h="1493520" extrusionOk="0">
                <a:moveTo>
                  <a:pt x="0" y="746760"/>
                </a:moveTo>
                <a:lnTo>
                  <a:pt x="1469" y="699539"/>
                </a:lnTo>
                <a:lnTo>
                  <a:pt x="5819" y="653098"/>
                </a:lnTo>
                <a:lnTo>
                  <a:pt x="12961" y="607525"/>
                </a:lnTo>
                <a:lnTo>
                  <a:pt x="22810" y="562906"/>
                </a:lnTo>
                <a:lnTo>
                  <a:pt x="35275" y="519329"/>
                </a:lnTo>
                <a:lnTo>
                  <a:pt x="50272" y="476882"/>
                </a:lnTo>
                <a:lnTo>
                  <a:pt x="67711" y="435653"/>
                </a:lnTo>
                <a:lnTo>
                  <a:pt x="87505" y="395728"/>
                </a:lnTo>
                <a:lnTo>
                  <a:pt x="109567" y="357196"/>
                </a:lnTo>
                <a:lnTo>
                  <a:pt x="133809" y="320144"/>
                </a:lnTo>
                <a:lnTo>
                  <a:pt x="160144" y="284659"/>
                </a:lnTo>
                <a:lnTo>
                  <a:pt x="188484" y="250829"/>
                </a:lnTo>
                <a:lnTo>
                  <a:pt x="218741" y="218741"/>
                </a:lnTo>
                <a:lnTo>
                  <a:pt x="250829" y="188484"/>
                </a:lnTo>
                <a:lnTo>
                  <a:pt x="284659" y="160144"/>
                </a:lnTo>
                <a:lnTo>
                  <a:pt x="320144" y="133809"/>
                </a:lnTo>
                <a:lnTo>
                  <a:pt x="357196" y="109567"/>
                </a:lnTo>
                <a:lnTo>
                  <a:pt x="395728" y="87505"/>
                </a:lnTo>
                <a:lnTo>
                  <a:pt x="435653" y="67711"/>
                </a:lnTo>
                <a:lnTo>
                  <a:pt x="476882" y="50272"/>
                </a:lnTo>
                <a:lnTo>
                  <a:pt x="519329" y="35275"/>
                </a:lnTo>
                <a:lnTo>
                  <a:pt x="562906" y="22810"/>
                </a:lnTo>
                <a:lnTo>
                  <a:pt x="607525" y="12961"/>
                </a:lnTo>
                <a:lnTo>
                  <a:pt x="653098" y="5819"/>
                </a:lnTo>
                <a:lnTo>
                  <a:pt x="699539" y="1469"/>
                </a:lnTo>
                <a:lnTo>
                  <a:pt x="746760" y="0"/>
                </a:lnTo>
                <a:lnTo>
                  <a:pt x="793980" y="1469"/>
                </a:lnTo>
                <a:lnTo>
                  <a:pt x="840421" y="5819"/>
                </a:lnTo>
                <a:lnTo>
                  <a:pt x="885994" y="12961"/>
                </a:lnTo>
                <a:lnTo>
                  <a:pt x="930613" y="22810"/>
                </a:lnTo>
                <a:lnTo>
                  <a:pt x="974190" y="35275"/>
                </a:lnTo>
                <a:lnTo>
                  <a:pt x="1016637" y="50272"/>
                </a:lnTo>
                <a:lnTo>
                  <a:pt x="1057866" y="67711"/>
                </a:lnTo>
                <a:lnTo>
                  <a:pt x="1097791" y="87505"/>
                </a:lnTo>
                <a:lnTo>
                  <a:pt x="1136323" y="109567"/>
                </a:lnTo>
                <a:lnTo>
                  <a:pt x="1173375" y="133809"/>
                </a:lnTo>
                <a:lnTo>
                  <a:pt x="1208860" y="160144"/>
                </a:lnTo>
                <a:lnTo>
                  <a:pt x="1242690" y="188484"/>
                </a:lnTo>
                <a:lnTo>
                  <a:pt x="1274778" y="218741"/>
                </a:lnTo>
                <a:lnTo>
                  <a:pt x="1305035" y="250829"/>
                </a:lnTo>
                <a:lnTo>
                  <a:pt x="1333375" y="284659"/>
                </a:lnTo>
                <a:lnTo>
                  <a:pt x="1359710" y="320144"/>
                </a:lnTo>
                <a:lnTo>
                  <a:pt x="1383952" y="357196"/>
                </a:lnTo>
                <a:lnTo>
                  <a:pt x="1406014" y="395728"/>
                </a:lnTo>
                <a:lnTo>
                  <a:pt x="1425808" y="435653"/>
                </a:lnTo>
                <a:lnTo>
                  <a:pt x="1443247" y="476882"/>
                </a:lnTo>
                <a:lnTo>
                  <a:pt x="1458244" y="519329"/>
                </a:lnTo>
                <a:lnTo>
                  <a:pt x="1470709" y="562906"/>
                </a:lnTo>
                <a:lnTo>
                  <a:pt x="1480558" y="607525"/>
                </a:lnTo>
                <a:lnTo>
                  <a:pt x="1487700" y="653098"/>
                </a:lnTo>
                <a:lnTo>
                  <a:pt x="1492050" y="699539"/>
                </a:lnTo>
                <a:lnTo>
                  <a:pt x="1493520" y="746760"/>
                </a:lnTo>
                <a:lnTo>
                  <a:pt x="1492050" y="793980"/>
                </a:lnTo>
                <a:lnTo>
                  <a:pt x="1487700" y="840421"/>
                </a:lnTo>
                <a:lnTo>
                  <a:pt x="1480558" y="885994"/>
                </a:lnTo>
                <a:lnTo>
                  <a:pt x="1470709" y="930613"/>
                </a:lnTo>
                <a:lnTo>
                  <a:pt x="1458244" y="974190"/>
                </a:lnTo>
                <a:lnTo>
                  <a:pt x="1443247" y="1016637"/>
                </a:lnTo>
                <a:lnTo>
                  <a:pt x="1425808" y="1057866"/>
                </a:lnTo>
                <a:lnTo>
                  <a:pt x="1406014" y="1097791"/>
                </a:lnTo>
                <a:lnTo>
                  <a:pt x="1383952" y="1136323"/>
                </a:lnTo>
                <a:lnTo>
                  <a:pt x="1359710" y="1173375"/>
                </a:lnTo>
                <a:lnTo>
                  <a:pt x="1333375" y="1208860"/>
                </a:lnTo>
                <a:lnTo>
                  <a:pt x="1305035" y="1242690"/>
                </a:lnTo>
                <a:lnTo>
                  <a:pt x="1274778" y="1274778"/>
                </a:lnTo>
                <a:lnTo>
                  <a:pt x="1242690" y="1305035"/>
                </a:lnTo>
                <a:lnTo>
                  <a:pt x="1208860" y="1333375"/>
                </a:lnTo>
                <a:lnTo>
                  <a:pt x="1173375" y="1359710"/>
                </a:lnTo>
                <a:lnTo>
                  <a:pt x="1136323" y="1383952"/>
                </a:lnTo>
                <a:lnTo>
                  <a:pt x="1097791" y="1406014"/>
                </a:lnTo>
                <a:lnTo>
                  <a:pt x="1057866" y="1425808"/>
                </a:lnTo>
                <a:lnTo>
                  <a:pt x="1016637" y="1443247"/>
                </a:lnTo>
                <a:lnTo>
                  <a:pt x="974190" y="1458244"/>
                </a:lnTo>
                <a:lnTo>
                  <a:pt x="930613" y="1470709"/>
                </a:lnTo>
                <a:lnTo>
                  <a:pt x="885994" y="1480558"/>
                </a:lnTo>
                <a:lnTo>
                  <a:pt x="840421" y="1487700"/>
                </a:lnTo>
                <a:lnTo>
                  <a:pt x="793980" y="1492050"/>
                </a:lnTo>
                <a:lnTo>
                  <a:pt x="746760" y="1493520"/>
                </a:lnTo>
                <a:lnTo>
                  <a:pt x="699539" y="1492050"/>
                </a:lnTo>
                <a:lnTo>
                  <a:pt x="653098" y="1487700"/>
                </a:lnTo>
                <a:lnTo>
                  <a:pt x="607525" y="1480558"/>
                </a:lnTo>
                <a:lnTo>
                  <a:pt x="562906" y="1470709"/>
                </a:lnTo>
                <a:lnTo>
                  <a:pt x="519329" y="1458244"/>
                </a:lnTo>
                <a:lnTo>
                  <a:pt x="476882" y="1443247"/>
                </a:lnTo>
                <a:lnTo>
                  <a:pt x="435653" y="1425808"/>
                </a:lnTo>
                <a:lnTo>
                  <a:pt x="395728" y="1406014"/>
                </a:lnTo>
                <a:lnTo>
                  <a:pt x="357196" y="1383952"/>
                </a:lnTo>
                <a:lnTo>
                  <a:pt x="320144" y="1359710"/>
                </a:lnTo>
                <a:lnTo>
                  <a:pt x="284659" y="1333375"/>
                </a:lnTo>
                <a:lnTo>
                  <a:pt x="250829" y="1305035"/>
                </a:lnTo>
                <a:lnTo>
                  <a:pt x="218741" y="1274778"/>
                </a:lnTo>
                <a:lnTo>
                  <a:pt x="188484" y="1242690"/>
                </a:lnTo>
                <a:lnTo>
                  <a:pt x="160144" y="1208860"/>
                </a:lnTo>
                <a:lnTo>
                  <a:pt x="133809" y="1173375"/>
                </a:lnTo>
                <a:lnTo>
                  <a:pt x="109567" y="1136323"/>
                </a:lnTo>
                <a:lnTo>
                  <a:pt x="87505" y="1097791"/>
                </a:lnTo>
                <a:lnTo>
                  <a:pt x="67711" y="1057866"/>
                </a:lnTo>
                <a:lnTo>
                  <a:pt x="50272" y="1016637"/>
                </a:lnTo>
                <a:lnTo>
                  <a:pt x="35275" y="974190"/>
                </a:lnTo>
                <a:lnTo>
                  <a:pt x="22810" y="930613"/>
                </a:lnTo>
                <a:lnTo>
                  <a:pt x="12961" y="885994"/>
                </a:lnTo>
                <a:lnTo>
                  <a:pt x="5819" y="840421"/>
                </a:lnTo>
                <a:lnTo>
                  <a:pt x="1469" y="793980"/>
                </a:lnTo>
                <a:lnTo>
                  <a:pt x="0" y="746760"/>
                </a:lnTo>
                <a:close/>
              </a:path>
            </a:pathLst>
          </a:custGeom>
          <a:noFill/>
          <a:ln w="15225" cap="flat" cmpd="sng">
            <a:solidFill>
              <a:srgbClr val="0078D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7"/>
          <p:cNvSpPr/>
          <p:nvPr/>
        </p:nvSpPr>
        <p:spPr>
          <a:xfrm>
            <a:off x="531876" y="4309871"/>
            <a:ext cx="3543300" cy="0"/>
          </a:xfrm>
          <a:custGeom>
            <a:avLst/>
            <a:gdLst/>
            <a:ahLst/>
            <a:cxnLst/>
            <a:rect l="l" t="t" r="r" b="b"/>
            <a:pathLst>
              <a:path w="3543300" h="120000" extrusionOk="0">
                <a:moveTo>
                  <a:pt x="0" y="0"/>
                </a:moveTo>
                <a:lnTo>
                  <a:pt x="3542791" y="0"/>
                </a:lnTo>
              </a:path>
            </a:pathLst>
          </a:custGeom>
          <a:noFill/>
          <a:ln w="12175" cap="flat" cmpd="sng">
            <a:solidFill>
              <a:srgbClr val="4DA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55;p7"/>
          <p:cNvSpPr txBox="1"/>
          <p:nvPr/>
        </p:nvSpPr>
        <p:spPr>
          <a:xfrm>
            <a:off x="4434966" y="4409313"/>
            <a:ext cx="3336925" cy="1640839"/>
          </a:xfrm>
          <a:prstGeom prst="rect">
            <a:avLst/>
          </a:prstGeom>
          <a:noFill/>
          <a:ln>
            <a:noFill/>
          </a:ln>
        </p:spPr>
        <p:txBody>
          <a:bodyPr spcFirstLastPara="1" wrap="square" lIns="0" tIns="12050" rIns="0" bIns="0" anchor="t" anchorCtr="0">
            <a:spAutoFit/>
          </a:bodyPr>
          <a:lstStyle/>
          <a:p>
            <a:pPr marL="12700" marR="5080" lvl="0" indent="0" algn="l" rtl="0">
              <a:lnSpc>
                <a:spcPct val="100000"/>
              </a:lnSpc>
              <a:spcBef>
                <a:spcPts val="0"/>
              </a:spcBef>
              <a:spcAft>
                <a:spcPts val="0"/>
              </a:spcAft>
              <a:buNone/>
            </a:pPr>
            <a:r>
              <a:rPr lang="en-US" sz="1600">
                <a:solidFill>
                  <a:schemeClr val="dk1"/>
                </a:solidFill>
                <a:latin typeface="Quattrocento Sans"/>
                <a:ea typeface="Quattrocento Sans"/>
                <a:cs typeface="Quattrocento Sans"/>
                <a:sym typeface="Quattrocento Sans"/>
              </a:rPr>
              <a:t>Instantly improve the performance,  scalability and resiliency of your apps  by moving them to the cloud.</a:t>
            </a:r>
            <a:endParaRPr sz="1600">
              <a:solidFill>
                <a:schemeClr val="dk1"/>
              </a:solidFill>
              <a:latin typeface="Quattrocento Sans"/>
              <a:ea typeface="Quattrocento Sans"/>
              <a:cs typeface="Quattrocento Sans"/>
              <a:sym typeface="Quattrocento Sans"/>
            </a:endParaRPr>
          </a:p>
          <a:p>
            <a:pPr marL="12700" marR="78740" lvl="0" indent="0" algn="l" rtl="0">
              <a:lnSpc>
                <a:spcPct val="100000"/>
              </a:lnSpc>
              <a:spcBef>
                <a:spcPts val="1200"/>
              </a:spcBef>
              <a:spcAft>
                <a:spcPts val="0"/>
              </a:spcAft>
              <a:buNone/>
            </a:pPr>
            <a:r>
              <a:rPr lang="en-US" sz="1600">
                <a:solidFill>
                  <a:schemeClr val="dk1"/>
                </a:solidFill>
                <a:latin typeface="Quattrocento Sans"/>
                <a:ea typeface="Quattrocento Sans"/>
                <a:cs typeface="Quattrocento Sans"/>
                <a:sym typeface="Quattrocento Sans"/>
              </a:rPr>
              <a:t>Increase business agility with Cloud-  Native capabilities and built-in  DevOps for continuous innovation.</a:t>
            </a:r>
            <a:endParaRPr sz="1600">
              <a:solidFill>
                <a:schemeClr val="dk1"/>
              </a:solidFill>
              <a:latin typeface="Quattrocento Sans"/>
              <a:ea typeface="Quattrocento Sans"/>
              <a:cs typeface="Quattrocento Sans"/>
              <a:sym typeface="Quattrocento Sans"/>
            </a:endParaRPr>
          </a:p>
        </p:txBody>
      </p:sp>
      <p:sp>
        <p:nvSpPr>
          <p:cNvPr id="156" name="Google Shape;156;p7"/>
          <p:cNvSpPr txBox="1"/>
          <p:nvPr/>
        </p:nvSpPr>
        <p:spPr>
          <a:xfrm>
            <a:off x="5551423" y="3710762"/>
            <a:ext cx="1170940"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0">
                <a:solidFill>
                  <a:srgbClr val="0078D6"/>
                </a:solidFill>
                <a:latin typeface="Quattrocento Sans"/>
                <a:ea typeface="Quattrocento Sans"/>
                <a:cs typeface="Quattrocento Sans"/>
                <a:sym typeface="Quattrocento Sans"/>
              </a:rPr>
              <a:t>Powerful</a:t>
            </a:r>
            <a:endParaRPr sz="2400">
              <a:solidFill>
                <a:schemeClr val="dk1"/>
              </a:solidFill>
              <a:latin typeface="Quattrocento Sans"/>
              <a:ea typeface="Quattrocento Sans"/>
              <a:cs typeface="Quattrocento Sans"/>
              <a:sym typeface="Quattrocento Sans"/>
            </a:endParaRPr>
          </a:p>
        </p:txBody>
      </p:sp>
      <p:sp>
        <p:nvSpPr>
          <p:cNvPr id="157" name="Google Shape;157;p7"/>
          <p:cNvSpPr/>
          <p:nvPr/>
        </p:nvSpPr>
        <p:spPr>
          <a:xfrm>
            <a:off x="5391911" y="2004059"/>
            <a:ext cx="1493520" cy="1493520"/>
          </a:xfrm>
          <a:custGeom>
            <a:avLst/>
            <a:gdLst/>
            <a:ahLst/>
            <a:cxnLst/>
            <a:rect l="l" t="t" r="r" b="b"/>
            <a:pathLst>
              <a:path w="1493520" h="1493520" extrusionOk="0">
                <a:moveTo>
                  <a:pt x="0" y="746760"/>
                </a:moveTo>
                <a:lnTo>
                  <a:pt x="1469" y="699539"/>
                </a:lnTo>
                <a:lnTo>
                  <a:pt x="5819" y="653098"/>
                </a:lnTo>
                <a:lnTo>
                  <a:pt x="12961" y="607525"/>
                </a:lnTo>
                <a:lnTo>
                  <a:pt x="22810" y="562906"/>
                </a:lnTo>
                <a:lnTo>
                  <a:pt x="35275" y="519329"/>
                </a:lnTo>
                <a:lnTo>
                  <a:pt x="50272" y="476882"/>
                </a:lnTo>
                <a:lnTo>
                  <a:pt x="67711" y="435653"/>
                </a:lnTo>
                <a:lnTo>
                  <a:pt x="87505" y="395728"/>
                </a:lnTo>
                <a:lnTo>
                  <a:pt x="109567" y="357196"/>
                </a:lnTo>
                <a:lnTo>
                  <a:pt x="133809" y="320144"/>
                </a:lnTo>
                <a:lnTo>
                  <a:pt x="160144" y="284659"/>
                </a:lnTo>
                <a:lnTo>
                  <a:pt x="188484" y="250829"/>
                </a:lnTo>
                <a:lnTo>
                  <a:pt x="218741" y="218741"/>
                </a:lnTo>
                <a:lnTo>
                  <a:pt x="250829" y="188484"/>
                </a:lnTo>
                <a:lnTo>
                  <a:pt x="284659" y="160144"/>
                </a:lnTo>
                <a:lnTo>
                  <a:pt x="320144" y="133809"/>
                </a:lnTo>
                <a:lnTo>
                  <a:pt x="357196" y="109567"/>
                </a:lnTo>
                <a:lnTo>
                  <a:pt x="395728" y="87505"/>
                </a:lnTo>
                <a:lnTo>
                  <a:pt x="435653" y="67711"/>
                </a:lnTo>
                <a:lnTo>
                  <a:pt x="476882" y="50272"/>
                </a:lnTo>
                <a:lnTo>
                  <a:pt x="519329" y="35275"/>
                </a:lnTo>
                <a:lnTo>
                  <a:pt x="562906" y="22810"/>
                </a:lnTo>
                <a:lnTo>
                  <a:pt x="607525" y="12961"/>
                </a:lnTo>
                <a:lnTo>
                  <a:pt x="653098" y="5819"/>
                </a:lnTo>
                <a:lnTo>
                  <a:pt x="699539" y="1469"/>
                </a:lnTo>
                <a:lnTo>
                  <a:pt x="746760" y="0"/>
                </a:lnTo>
                <a:lnTo>
                  <a:pt x="793980" y="1469"/>
                </a:lnTo>
                <a:lnTo>
                  <a:pt x="840421" y="5819"/>
                </a:lnTo>
                <a:lnTo>
                  <a:pt x="885994" y="12961"/>
                </a:lnTo>
                <a:lnTo>
                  <a:pt x="930613" y="22810"/>
                </a:lnTo>
                <a:lnTo>
                  <a:pt x="974190" y="35275"/>
                </a:lnTo>
                <a:lnTo>
                  <a:pt x="1016637" y="50272"/>
                </a:lnTo>
                <a:lnTo>
                  <a:pt x="1057866" y="67711"/>
                </a:lnTo>
                <a:lnTo>
                  <a:pt x="1097791" y="87505"/>
                </a:lnTo>
                <a:lnTo>
                  <a:pt x="1136323" y="109567"/>
                </a:lnTo>
                <a:lnTo>
                  <a:pt x="1173375" y="133809"/>
                </a:lnTo>
                <a:lnTo>
                  <a:pt x="1208860" y="160144"/>
                </a:lnTo>
                <a:lnTo>
                  <a:pt x="1242690" y="188484"/>
                </a:lnTo>
                <a:lnTo>
                  <a:pt x="1274778" y="218741"/>
                </a:lnTo>
                <a:lnTo>
                  <a:pt x="1305035" y="250829"/>
                </a:lnTo>
                <a:lnTo>
                  <a:pt x="1333375" y="284659"/>
                </a:lnTo>
                <a:lnTo>
                  <a:pt x="1359710" y="320144"/>
                </a:lnTo>
                <a:lnTo>
                  <a:pt x="1383952" y="357196"/>
                </a:lnTo>
                <a:lnTo>
                  <a:pt x="1406014" y="395728"/>
                </a:lnTo>
                <a:lnTo>
                  <a:pt x="1425808" y="435653"/>
                </a:lnTo>
                <a:lnTo>
                  <a:pt x="1443247" y="476882"/>
                </a:lnTo>
                <a:lnTo>
                  <a:pt x="1458244" y="519329"/>
                </a:lnTo>
                <a:lnTo>
                  <a:pt x="1470709" y="562906"/>
                </a:lnTo>
                <a:lnTo>
                  <a:pt x="1480558" y="607525"/>
                </a:lnTo>
                <a:lnTo>
                  <a:pt x="1487700" y="653098"/>
                </a:lnTo>
                <a:lnTo>
                  <a:pt x="1492050" y="699539"/>
                </a:lnTo>
                <a:lnTo>
                  <a:pt x="1493519" y="746760"/>
                </a:lnTo>
                <a:lnTo>
                  <a:pt x="1492050" y="793980"/>
                </a:lnTo>
                <a:lnTo>
                  <a:pt x="1487700" y="840421"/>
                </a:lnTo>
                <a:lnTo>
                  <a:pt x="1480558" y="885994"/>
                </a:lnTo>
                <a:lnTo>
                  <a:pt x="1470709" y="930613"/>
                </a:lnTo>
                <a:lnTo>
                  <a:pt x="1458244" y="974190"/>
                </a:lnTo>
                <a:lnTo>
                  <a:pt x="1443247" y="1016637"/>
                </a:lnTo>
                <a:lnTo>
                  <a:pt x="1425808" y="1057866"/>
                </a:lnTo>
                <a:lnTo>
                  <a:pt x="1406014" y="1097791"/>
                </a:lnTo>
                <a:lnTo>
                  <a:pt x="1383952" y="1136323"/>
                </a:lnTo>
                <a:lnTo>
                  <a:pt x="1359710" y="1173375"/>
                </a:lnTo>
                <a:lnTo>
                  <a:pt x="1333375" y="1208860"/>
                </a:lnTo>
                <a:lnTo>
                  <a:pt x="1305035" y="1242690"/>
                </a:lnTo>
                <a:lnTo>
                  <a:pt x="1274778" y="1274778"/>
                </a:lnTo>
                <a:lnTo>
                  <a:pt x="1242690" y="1305035"/>
                </a:lnTo>
                <a:lnTo>
                  <a:pt x="1208860" y="1333375"/>
                </a:lnTo>
                <a:lnTo>
                  <a:pt x="1173375" y="1359710"/>
                </a:lnTo>
                <a:lnTo>
                  <a:pt x="1136323" y="1383952"/>
                </a:lnTo>
                <a:lnTo>
                  <a:pt x="1097791" y="1406014"/>
                </a:lnTo>
                <a:lnTo>
                  <a:pt x="1057866" y="1425808"/>
                </a:lnTo>
                <a:lnTo>
                  <a:pt x="1016637" y="1443247"/>
                </a:lnTo>
                <a:lnTo>
                  <a:pt x="974190" y="1458244"/>
                </a:lnTo>
                <a:lnTo>
                  <a:pt x="930613" y="1470709"/>
                </a:lnTo>
                <a:lnTo>
                  <a:pt x="885994" y="1480558"/>
                </a:lnTo>
                <a:lnTo>
                  <a:pt x="840421" y="1487700"/>
                </a:lnTo>
                <a:lnTo>
                  <a:pt x="793980" y="1492050"/>
                </a:lnTo>
                <a:lnTo>
                  <a:pt x="746760" y="1493520"/>
                </a:lnTo>
                <a:lnTo>
                  <a:pt x="699539" y="1492050"/>
                </a:lnTo>
                <a:lnTo>
                  <a:pt x="653098" y="1487700"/>
                </a:lnTo>
                <a:lnTo>
                  <a:pt x="607525" y="1480558"/>
                </a:lnTo>
                <a:lnTo>
                  <a:pt x="562906" y="1470709"/>
                </a:lnTo>
                <a:lnTo>
                  <a:pt x="519329" y="1458244"/>
                </a:lnTo>
                <a:lnTo>
                  <a:pt x="476882" y="1443247"/>
                </a:lnTo>
                <a:lnTo>
                  <a:pt x="435653" y="1425808"/>
                </a:lnTo>
                <a:lnTo>
                  <a:pt x="395728" y="1406014"/>
                </a:lnTo>
                <a:lnTo>
                  <a:pt x="357196" y="1383952"/>
                </a:lnTo>
                <a:lnTo>
                  <a:pt x="320144" y="1359710"/>
                </a:lnTo>
                <a:lnTo>
                  <a:pt x="284659" y="1333375"/>
                </a:lnTo>
                <a:lnTo>
                  <a:pt x="250829" y="1305035"/>
                </a:lnTo>
                <a:lnTo>
                  <a:pt x="218741" y="1274778"/>
                </a:lnTo>
                <a:lnTo>
                  <a:pt x="188484" y="1242690"/>
                </a:lnTo>
                <a:lnTo>
                  <a:pt x="160144" y="1208860"/>
                </a:lnTo>
                <a:lnTo>
                  <a:pt x="133809" y="1173375"/>
                </a:lnTo>
                <a:lnTo>
                  <a:pt x="109567" y="1136323"/>
                </a:lnTo>
                <a:lnTo>
                  <a:pt x="87505" y="1097791"/>
                </a:lnTo>
                <a:lnTo>
                  <a:pt x="67711" y="1057866"/>
                </a:lnTo>
                <a:lnTo>
                  <a:pt x="50272" y="1016637"/>
                </a:lnTo>
                <a:lnTo>
                  <a:pt x="35275" y="974190"/>
                </a:lnTo>
                <a:lnTo>
                  <a:pt x="22810" y="930613"/>
                </a:lnTo>
                <a:lnTo>
                  <a:pt x="12961" y="885994"/>
                </a:lnTo>
                <a:lnTo>
                  <a:pt x="5819" y="840421"/>
                </a:lnTo>
                <a:lnTo>
                  <a:pt x="1469" y="793980"/>
                </a:lnTo>
                <a:lnTo>
                  <a:pt x="0" y="746760"/>
                </a:lnTo>
                <a:close/>
              </a:path>
            </a:pathLst>
          </a:custGeom>
          <a:noFill/>
          <a:ln w="15225" cap="flat" cmpd="sng">
            <a:solidFill>
              <a:srgbClr val="0078D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7"/>
          <p:cNvSpPr/>
          <p:nvPr/>
        </p:nvSpPr>
        <p:spPr>
          <a:xfrm>
            <a:off x="4433315" y="4309871"/>
            <a:ext cx="3543300" cy="0"/>
          </a:xfrm>
          <a:custGeom>
            <a:avLst/>
            <a:gdLst/>
            <a:ahLst/>
            <a:cxnLst/>
            <a:rect l="l" t="t" r="r" b="b"/>
            <a:pathLst>
              <a:path w="3543300" h="120000" extrusionOk="0">
                <a:moveTo>
                  <a:pt x="0" y="0"/>
                </a:moveTo>
                <a:lnTo>
                  <a:pt x="3542791" y="0"/>
                </a:lnTo>
              </a:path>
            </a:pathLst>
          </a:custGeom>
          <a:noFill/>
          <a:ln w="12175" cap="flat" cmpd="sng">
            <a:solidFill>
              <a:srgbClr val="4DA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p7"/>
          <p:cNvSpPr txBox="1"/>
          <p:nvPr/>
        </p:nvSpPr>
        <p:spPr>
          <a:xfrm>
            <a:off x="8337550" y="4409313"/>
            <a:ext cx="3542665" cy="2128520"/>
          </a:xfrm>
          <a:prstGeom prst="rect">
            <a:avLst/>
          </a:prstGeom>
          <a:noFill/>
          <a:ln>
            <a:noFill/>
          </a:ln>
        </p:spPr>
        <p:txBody>
          <a:bodyPr spcFirstLastPara="1" wrap="square" lIns="0" tIns="12050" rIns="0" bIns="0" anchor="t" anchorCtr="0">
            <a:spAutoFit/>
          </a:bodyPr>
          <a:lstStyle/>
          <a:p>
            <a:pPr marL="12700" marR="31115" lvl="0" indent="0" algn="just" rtl="0">
              <a:lnSpc>
                <a:spcPct val="100000"/>
              </a:lnSpc>
              <a:spcBef>
                <a:spcPts val="0"/>
              </a:spcBef>
              <a:spcAft>
                <a:spcPts val="0"/>
              </a:spcAft>
              <a:buNone/>
            </a:pPr>
            <a:r>
              <a:rPr lang="en-US" sz="1600">
                <a:solidFill>
                  <a:schemeClr val="dk1"/>
                </a:solidFill>
                <a:latin typeface="Quattrocento Sans"/>
                <a:ea typeface="Quattrocento Sans"/>
                <a:cs typeface="Quattrocento Sans"/>
                <a:sym typeface="Quattrocento Sans"/>
              </a:rPr>
              <a:t>Bring your stack, we bring a cloud that  runs any app, on any platform, and any  language.</a:t>
            </a:r>
            <a:endParaRPr sz="1600">
              <a:solidFill>
                <a:schemeClr val="dk1"/>
              </a:solidFill>
              <a:latin typeface="Quattrocento Sans"/>
              <a:ea typeface="Quattrocento Sans"/>
              <a:cs typeface="Quattrocento Sans"/>
              <a:sym typeface="Quattrocento Sans"/>
            </a:endParaRPr>
          </a:p>
          <a:p>
            <a:pPr marL="12700" marR="5080" lvl="0" indent="0" algn="l" rtl="0">
              <a:lnSpc>
                <a:spcPct val="100000"/>
              </a:lnSpc>
              <a:spcBef>
                <a:spcPts val="1200"/>
              </a:spcBef>
              <a:spcAft>
                <a:spcPts val="0"/>
              </a:spcAft>
              <a:buNone/>
            </a:pPr>
            <a:r>
              <a:rPr lang="en-US" sz="1600">
                <a:solidFill>
                  <a:schemeClr val="dk1"/>
                </a:solidFill>
                <a:latin typeface="Quattrocento Sans"/>
                <a:ea typeface="Quattrocento Sans"/>
                <a:cs typeface="Quattrocento Sans"/>
                <a:sym typeface="Quattrocento Sans"/>
              </a:rPr>
              <a:t>Build applications using the language  and tools of your choice - Azure  supports what you already use and love  so you can get up and running fast –  just bring code.</a:t>
            </a:r>
            <a:endParaRPr sz="1600">
              <a:solidFill>
                <a:schemeClr val="dk1"/>
              </a:solidFill>
              <a:latin typeface="Quattrocento Sans"/>
              <a:ea typeface="Quattrocento Sans"/>
              <a:cs typeface="Quattrocento Sans"/>
              <a:sym typeface="Quattrocento Sans"/>
            </a:endParaRPr>
          </a:p>
        </p:txBody>
      </p:sp>
      <p:sp>
        <p:nvSpPr>
          <p:cNvPr id="160" name="Google Shape;160;p7"/>
          <p:cNvSpPr txBox="1"/>
          <p:nvPr/>
        </p:nvSpPr>
        <p:spPr>
          <a:xfrm>
            <a:off x="9661397" y="3710762"/>
            <a:ext cx="759460"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0">
                <a:solidFill>
                  <a:srgbClr val="0078D6"/>
                </a:solidFill>
                <a:latin typeface="Quattrocento Sans"/>
                <a:ea typeface="Quattrocento Sans"/>
                <a:cs typeface="Quattrocento Sans"/>
                <a:sym typeface="Quattrocento Sans"/>
              </a:rPr>
              <a:t>Open</a:t>
            </a:r>
            <a:endParaRPr sz="2400">
              <a:solidFill>
                <a:schemeClr val="dk1"/>
              </a:solidFill>
              <a:latin typeface="Quattrocento Sans"/>
              <a:ea typeface="Quattrocento Sans"/>
              <a:cs typeface="Quattrocento Sans"/>
              <a:sym typeface="Quattrocento Sans"/>
            </a:endParaRPr>
          </a:p>
        </p:txBody>
      </p:sp>
      <p:sp>
        <p:nvSpPr>
          <p:cNvPr id="161" name="Google Shape;161;p7"/>
          <p:cNvSpPr/>
          <p:nvPr/>
        </p:nvSpPr>
        <p:spPr>
          <a:xfrm>
            <a:off x="9294876" y="2004059"/>
            <a:ext cx="1493520" cy="1493520"/>
          </a:xfrm>
          <a:custGeom>
            <a:avLst/>
            <a:gdLst/>
            <a:ahLst/>
            <a:cxnLst/>
            <a:rect l="l" t="t" r="r" b="b"/>
            <a:pathLst>
              <a:path w="1493520" h="1493520" extrusionOk="0">
                <a:moveTo>
                  <a:pt x="0" y="746760"/>
                </a:moveTo>
                <a:lnTo>
                  <a:pt x="1469" y="699539"/>
                </a:lnTo>
                <a:lnTo>
                  <a:pt x="5819" y="653098"/>
                </a:lnTo>
                <a:lnTo>
                  <a:pt x="12961" y="607525"/>
                </a:lnTo>
                <a:lnTo>
                  <a:pt x="22810" y="562906"/>
                </a:lnTo>
                <a:lnTo>
                  <a:pt x="35275" y="519329"/>
                </a:lnTo>
                <a:lnTo>
                  <a:pt x="50272" y="476882"/>
                </a:lnTo>
                <a:lnTo>
                  <a:pt x="67711" y="435653"/>
                </a:lnTo>
                <a:lnTo>
                  <a:pt x="87505" y="395728"/>
                </a:lnTo>
                <a:lnTo>
                  <a:pt x="109567" y="357196"/>
                </a:lnTo>
                <a:lnTo>
                  <a:pt x="133809" y="320144"/>
                </a:lnTo>
                <a:lnTo>
                  <a:pt x="160144" y="284659"/>
                </a:lnTo>
                <a:lnTo>
                  <a:pt x="188484" y="250829"/>
                </a:lnTo>
                <a:lnTo>
                  <a:pt x="218741" y="218741"/>
                </a:lnTo>
                <a:lnTo>
                  <a:pt x="250829" y="188484"/>
                </a:lnTo>
                <a:lnTo>
                  <a:pt x="284659" y="160144"/>
                </a:lnTo>
                <a:lnTo>
                  <a:pt x="320144" y="133809"/>
                </a:lnTo>
                <a:lnTo>
                  <a:pt x="357196" y="109567"/>
                </a:lnTo>
                <a:lnTo>
                  <a:pt x="395728" y="87505"/>
                </a:lnTo>
                <a:lnTo>
                  <a:pt x="435653" y="67711"/>
                </a:lnTo>
                <a:lnTo>
                  <a:pt x="476882" y="50272"/>
                </a:lnTo>
                <a:lnTo>
                  <a:pt x="519329" y="35275"/>
                </a:lnTo>
                <a:lnTo>
                  <a:pt x="562906" y="22810"/>
                </a:lnTo>
                <a:lnTo>
                  <a:pt x="607525" y="12961"/>
                </a:lnTo>
                <a:lnTo>
                  <a:pt x="653098" y="5819"/>
                </a:lnTo>
                <a:lnTo>
                  <a:pt x="699539" y="1469"/>
                </a:lnTo>
                <a:lnTo>
                  <a:pt x="746759" y="0"/>
                </a:lnTo>
                <a:lnTo>
                  <a:pt x="793980" y="1469"/>
                </a:lnTo>
                <a:lnTo>
                  <a:pt x="840421" y="5819"/>
                </a:lnTo>
                <a:lnTo>
                  <a:pt x="885994" y="12961"/>
                </a:lnTo>
                <a:lnTo>
                  <a:pt x="930613" y="22810"/>
                </a:lnTo>
                <a:lnTo>
                  <a:pt x="974190" y="35275"/>
                </a:lnTo>
                <a:lnTo>
                  <a:pt x="1016637" y="50272"/>
                </a:lnTo>
                <a:lnTo>
                  <a:pt x="1057866" y="67711"/>
                </a:lnTo>
                <a:lnTo>
                  <a:pt x="1097791" y="87505"/>
                </a:lnTo>
                <a:lnTo>
                  <a:pt x="1136323" y="109567"/>
                </a:lnTo>
                <a:lnTo>
                  <a:pt x="1173375" y="133809"/>
                </a:lnTo>
                <a:lnTo>
                  <a:pt x="1208860" y="160144"/>
                </a:lnTo>
                <a:lnTo>
                  <a:pt x="1242690" y="188484"/>
                </a:lnTo>
                <a:lnTo>
                  <a:pt x="1274778" y="218741"/>
                </a:lnTo>
                <a:lnTo>
                  <a:pt x="1305035" y="250829"/>
                </a:lnTo>
                <a:lnTo>
                  <a:pt x="1333375" y="284659"/>
                </a:lnTo>
                <a:lnTo>
                  <a:pt x="1359710" y="320144"/>
                </a:lnTo>
                <a:lnTo>
                  <a:pt x="1383952" y="357196"/>
                </a:lnTo>
                <a:lnTo>
                  <a:pt x="1406014" y="395728"/>
                </a:lnTo>
                <a:lnTo>
                  <a:pt x="1425808" y="435653"/>
                </a:lnTo>
                <a:lnTo>
                  <a:pt x="1443247" y="476882"/>
                </a:lnTo>
                <a:lnTo>
                  <a:pt x="1458244" y="519329"/>
                </a:lnTo>
                <a:lnTo>
                  <a:pt x="1470709" y="562906"/>
                </a:lnTo>
                <a:lnTo>
                  <a:pt x="1480558" y="607525"/>
                </a:lnTo>
                <a:lnTo>
                  <a:pt x="1487700" y="653098"/>
                </a:lnTo>
                <a:lnTo>
                  <a:pt x="1492050" y="699539"/>
                </a:lnTo>
                <a:lnTo>
                  <a:pt x="1493520" y="746760"/>
                </a:lnTo>
                <a:lnTo>
                  <a:pt x="1492050" y="793980"/>
                </a:lnTo>
                <a:lnTo>
                  <a:pt x="1487700" y="840421"/>
                </a:lnTo>
                <a:lnTo>
                  <a:pt x="1480558" y="885994"/>
                </a:lnTo>
                <a:lnTo>
                  <a:pt x="1470709" y="930613"/>
                </a:lnTo>
                <a:lnTo>
                  <a:pt x="1458244" y="974190"/>
                </a:lnTo>
                <a:lnTo>
                  <a:pt x="1443247" y="1016637"/>
                </a:lnTo>
                <a:lnTo>
                  <a:pt x="1425808" y="1057866"/>
                </a:lnTo>
                <a:lnTo>
                  <a:pt x="1406014" y="1097791"/>
                </a:lnTo>
                <a:lnTo>
                  <a:pt x="1383952" y="1136323"/>
                </a:lnTo>
                <a:lnTo>
                  <a:pt x="1359710" y="1173375"/>
                </a:lnTo>
                <a:lnTo>
                  <a:pt x="1333375" y="1208860"/>
                </a:lnTo>
                <a:lnTo>
                  <a:pt x="1305035" y="1242690"/>
                </a:lnTo>
                <a:lnTo>
                  <a:pt x="1274778" y="1274778"/>
                </a:lnTo>
                <a:lnTo>
                  <a:pt x="1242690" y="1305035"/>
                </a:lnTo>
                <a:lnTo>
                  <a:pt x="1208860" y="1333375"/>
                </a:lnTo>
                <a:lnTo>
                  <a:pt x="1173375" y="1359710"/>
                </a:lnTo>
                <a:lnTo>
                  <a:pt x="1136323" y="1383952"/>
                </a:lnTo>
                <a:lnTo>
                  <a:pt x="1097791" y="1406014"/>
                </a:lnTo>
                <a:lnTo>
                  <a:pt x="1057866" y="1425808"/>
                </a:lnTo>
                <a:lnTo>
                  <a:pt x="1016637" y="1443247"/>
                </a:lnTo>
                <a:lnTo>
                  <a:pt x="974190" y="1458244"/>
                </a:lnTo>
                <a:lnTo>
                  <a:pt x="930613" y="1470709"/>
                </a:lnTo>
                <a:lnTo>
                  <a:pt x="885994" y="1480558"/>
                </a:lnTo>
                <a:lnTo>
                  <a:pt x="840421" y="1487700"/>
                </a:lnTo>
                <a:lnTo>
                  <a:pt x="793980" y="1492050"/>
                </a:lnTo>
                <a:lnTo>
                  <a:pt x="746759" y="1493520"/>
                </a:lnTo>
                <a:lnTo>
                  <a:pt x="699539" y="1492050"/>
                </a:lnTo>
                <a:lnTo>
                  <a:pt x="653098" y="1487700"/>
                </a:lnTo>
                <a:lnTo>
                  <a:pt x="607525" y="1480558"/>
                </a:lnTo>
                <a:lnTo>
                  <a:pt x="562906" y="1470709"/>
                </a:lnTo>
                <a:lnTo>
                  <a:pt x="519329" y="1458244"/>
                </a:lnTo>
                <a:lnTo>
                  <a:pt x="476882" y="1443247"/>
                </a:lnTo>
                <a:lnTo>
                  <a:pt x="435653" y="1425808"/>
                </a:lnTo>
                <a:lnTo>
                  <a:pt x="395728" y="1406014"/>
                </a:lnTo>
                <a:lnTo>
                  <a:pt x="357196" y="1383952"/>
                </a:lnTo>
                <a:lnTo>
                  <a:pt x="320144" y="1359710"/>
                </a:lnTo>
                <a:lnTo>
                  <a:pt x="284659" y="1333375"/>
                </a:lnTo>
                <a:lnTo>
                  <a:pt x="250829" y="1305035"/>
                </a:lnTo>
                <a:lnTo>
                  <a:pt x="218741" y="1274778"/>
                </a:lnTo>
                <a:lnTo>
                  <a:pt x="188484" y="1242690"/>
                </a:lnTo>
                <a:lnTo>
                  <a:pt x="160144" y="1208860"/>
                </a:lnTo>
                <a:lnTo>
                  <a:pt x="133809" y="1173375"/>
                </a:lnTo>
                <a:lnTo>
                  <a:pt x="109567" y="1136323"/>
                </a:lnTo>
                <a:lnTo>
                  <a:pt x="87505" y="1097791"/>
                </a:lnTo>
                <a:lnTo>
                  <a:pt x="67711" y="1057866"/>
                </a:lnTo>
                <a:lnTo>
                  <a:pt x="50272" y="1016637"/>
                </a:lnTo>
                <a:lnTo>
                  <a:pt x="35275" y="974190"/>
                </a:lnTo>
                <a:lnTo>
                  <a:pt x="22810" y="930613"/>
                </a:lnTo>
                <a:lnTo>
                  <a:pt x="12961" y="885994"/>
                </a:lnTo>
                <a:lnTo>
                  <a:pt x="5819" y="840421"/>
                </a:lnTo>
                <a:lnTo>
                  <a:pt x="1469" y="793980"/>
                </a:lnTo>
                <a:lnTo>
                  <a:pt x="0" y="746760"/>
                </a:lnTo>
                <a:close/>
              </a:path>
            </a:pathLst>
          </a:custGeom>
          <a:noFill/>
          <a:ln w="15225" cap="flat" cmpd="sng">
            <a:solidFill>
              <a:srgbClr val="0078D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7"/>
          <p:cNvSpPr/>
          <p:nvPr/>
        </p:nvSpPr>
        <p:spPr>
          <a:xfrm>
            <a:off x="8336280" y="4309871"/>
            <a:ext cx="3543300" cy="0"/>
          </a:xfrm>
          <a:custGeom>
            <a:avLst/>
            <a:gdLst/>
            <a:ahLst/>
            <a:cxnLst/>
            <a:rect l="l" t="t" r="r" b="b"/>
            <a:pathLst>
              <a:path w="3543300" h="120000" extrusionOk="0">
                <a:moveTo>
                  <a:pt x="0" y="0"/>
                </a:moveTo>
                <a:lnTo>
                  <a:pt x="3542792" y="0"/>
                </a:lnTo>
              </a:path>
            </a:pathLst>
          </a:custGeom>
          <a:noFill/>
          <a:ln w="12175" cap="flat" cmpd="sng">
            <a:solidFill>
              <a:srgbClr val="4DA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 name="Google Shape;163;p7"/>
          <p:cNvSpPr/>
          <p:nvPr/>
        </p:nvSpPr>
        <p:spPr>
          <a:xfrm>
            <a:off x="2290952" y="2592323"/>
            <a:ext cx="273557" cy="18592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7"/>
          <p:cNvSpPr/>
          <p:nvPr/>
        </p:nvSpPr>
        <p:spPr>
          <a:xfrm>
            <a:off x="2214372" y="2334767"/>
            <a:ext cx="196595" cy="16459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7"/>
          <p:cNvSpPr/>
          <p:nvPr/>
        </p:nvSpPr>
        <p:spPr>
          <a:xfrm>
            <a:off x="1836420" y="2921507"/>
            <a:ext cx="289560" cy="195580"/>
          </a:xfrm>
          <a:custGeom>
            <a:avLst/>
            <a:gdLst/>
            <a:ahLst/>
            <a:cxnLst/>
            <a:rect l="l" t="t" r="r" b="b"/>
            <a:pathLst>
              <a:path w="289560" h="195580" extrusionOk="0">
                <a:moveTo>
                  <a:pt x="289560" y="181863"/>
                </a:moveTo>
                <a:lnTo>
                  <a:pt x="289560" y="189102"/>
                </a:lnTo>
                <a:lnTo>
                  <a:pt x="283210" y="195072"/>
                </a:lnTo>
                <a:lnTo>
                  <a:pt x="275081" y="195072"/>
                </a:lnTo>
                <a:lnTo>
                  <a:pt x="124420" y="195072"/>
                </a:lnTo>
                <a:lnTo>
                  <a:pt x="47053" y="195072"/>
                </a:lnTo>
                <a:lnTo>
                  <a:pt x="18549" y="195072"/>
                </a:lnTo>
                <a:lnTo>
                  <a:pt x="14478" y="195072"/>
                </a:lnTo>
                <a:lnTo>
                  <a:pt x="6350" y="195072"/>
                </a:lnTo>
                <a:lnTo>
                  <a:pt x="0" y="189102"/>
                </a:lnTo>
                <a:lnTo>
                  <a:pt x="0" y="5968"/>
                </a:lnTo>
                <a:lnTo>
                  <a:pt x="6350" y="0"/>
                </a:lnTo>
                <a:lnTo>
                  <a:pt x="283210" y="0"/>
                </a:lnTo>
                <a:lnTo>
                  <a:pt x="289560" y="5968"/>
                </a:lnTo>
                <a:lnTo>
                  <a:pt x="289560" y="13207"/>
                </a:lnTo>
                <a:lnTo>
                  <a:pt x="289560" y="181863"/>
                </a:lnTo>
                <a:close/>
              </a:path>
            </a:pathLst>
          </a:custGeom>
          <a:noFill/>
          <a:ln w="15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7"/>
          <p:cNvSpPr/>
          <p:nvPr/>
        </p:nvSpPr>
        <p:spPr>
          <a:xfrm>
            <a:off x="1961895" y="3081146"/>
            <a:ext cx="38735" cy="0"/>
          </a:xfrm>
          <a:custGeom>
            <a:avLst/>
            <a:gdLst/>
            <a:ahLst/>
            <a:cxnLst/>
            <a:rect l="l" t="t" r="r" b="b"/>
            <a:pathLst>
              <a:path w="38735" h="120000" extrusionOk="0">
                <a:moveTo>
                  <a:pt x="38608" y="0"/>
                </a:moveTo>
                <a:lnTo>
                  <a:pt x="16287" y="0"/>
                </a:lnTo>
                <a:lnTo>
                  <a:pt x="4825" y="0"/>
                </a:lnTo>
                <a:lnTo>
                  <a:pt x="603" y="0"/>
                </a:lnTo>
                <a:lnTo>
                  <a:pt x="0" y="0"/>
                </a:lnTo>
              </a:path>
            </a:pathLst>
          </a:custGeom>
          <a:noFill/>
          <a:ln w="15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7"/>
          <p:cNvSpPr/>
          <p:nvPr/>
        </p:nvSpPr>
        <p:spPr>
          <a:xfrm>
            <a:off x="1888235" y="2587751"/>
            <a:ext cx="285115" cy="167640"/>
          </a:xfrm>
          <a:custGeom>
            <a:avLst/>
            <a:gdLst/>
            <a:ahLst/>
            <a:cxnLst/>
            <a:rect l="l" t="t" r="r" b="b"/>
            <a:pathLst>
              <a:path w="285114" h="167639" extrusionOk="0">
                <a:moveTo>
                  <a:pt x="284988" y="167512"/>
                </a:moveTo>
                <a:lnTo>
                  <a:pt x="120229" y="167512"/>
                </a:lnTo>
                <a:lnTo>
                  <a:pt x="35623" y="167512"/>
                </a:lnTo>
                <a:lnTo>
                  <a:pt x="4452" y="167512"/>
                </a:lnTo>
                <a:lnTo>
                  <a:pt x="0" y="167512"/>
                </a:lnTo>
                <a:lnTo>
                  <a:pt x="0" y="70669"/>
                </a:lnTo>
                <a:lnTo>
                  <a:pt x="0" y="20939"/>
                </a:lnTo>
                <a:lnTo>
                  <a:pt x="0" y="2617"/>
                </a:lnTo>
                <a:lnTo>
                  <a:pt x="0" y="0"/>
                </a:lnTo>
                <a:lnTo>
                  <a:pt x="164758" y="0"/>
                </a:lnTo>
                <a:lnTo>
                  <a:pt x="249364" y="0"/>
                </a:lnTo>
                <a:lnTo>
                  <a:pt x="280535" y="0"/>
                </a:lnTo>
                <a:lnTo>
                  <a:pt x="284988" y="0"/>
                </a:lnTo>
                <a:lnTo>
                  <a:pt x="284988" y="167512"/>
                </a:lnTo>
                <a:close/>
              </a:path>
            </a:pathLst>
          </a:custGeom>
          <a:noFill/>
          <a:ln w="15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7"/>
          <p:cNvSpPr/>
          <p:nvPr/>
        </p:nvSpPr>
        <p:spPr>
          <a:xfrm>
            <a:off x="1836420" y="2755264"/>
            <a:ext cx="388620" cy="71755"/>
          </a:xfrm>
          <a:custGeom>
            <a:avLst/>
            <a:gdLst/>
            <a:ahLst/>
            <a:cxnLst/>
            <a:rect l="l" t="t" r="r" b="b"/>
            <a:pathLst>
              <a:path w="388619" h="71755" extrusionOk="0">
                <a:moveTo>
                  <a:pt x="0" y="59817"/>
                </a:moveTo>
                <a:lnTo>
                  <a:pt x="0" y="66421"/>
                </a:lnTo>
                <a:lnTo>
                  <a:pt x="5842" y="71755"/>
                </a:lnTo>
                <a:lnTo>
                  <a:pt x="12954" y="71755"/>
                </a:lnTo>
                <a:lnTo>
                  <a:pt x="222646" y="71755"/>
                </a:lnTo>
                <a:lnTo>
                  <a:pt x="330326" y="71755"/>
                </a:lnTo>
                <a:lnTo>
                  <a:pt x="369998" y="71755"/>
                </a:lnTo>
                <a:lnTo>
                  <a:pt x="375666" y="71755"/>
                </a:lnTo>
                <a:lnTo>
                  <a:pt x="382778" y="71755"/>
                </a:lnTo>
                <a:lnTo>
                  <a:pt x="388619" y="66421"/>
                </a:lnTo>
                <a:lnTo>
                  <a:pt x="388619" y="59817"/>
                </a:lnTo>
                <a:lnTo>
                  <a:pt x="388619" y="52832"/>
                </a:lnTo>
                <a:lnTo>
                  <a:pt x="386080" y="46355"/>
                </a:lnTo>
                <a:lnTo>
                  <a:pt x="382143" y="41783"/>
                </a:lnTo>
                <a:lnTo>
                  <a:pt x="355931" y="17627"/>
                </a:lnTo>
                <a:lnTo>
                  <a:pt x="342471" y="5222"/>
                </a:lnTo>
                <a:lnTo>
                  <a:pt x="337512" y="652"/>
                </a:lnTo>
                <a:lnTo>
                  <a:pt x="336804" y="0"/>
                </a:lnTo>
                <a:lnTo>
                  <a:pt x="172045" y="0"/>
                </a:lnTo>
                <a:lnTo>
                  <a:pt x="87439" y="0"/>
                </a:lnTo>
                <a:lnTo>
                  <a:pt x="56268" y="0"/>
                </a:lnTo>
                <a:lnTo>
                  <a:pt x="51816" y="0"/>
                </a:lnTo>
                <a:lnTo>
                  <a:pt x="25604" y="24155"/>
                </a:lnTo>
                <a:lnTo>
                  <a:pt x="12144" y="36560"/>
                </a:lnTo>
                <a:lnTo>
                  <a:pt x="7185" y="41130"/>
                </a:lnTo>
                <a:lnTo>
                  <a:pt x="6477" y="41783"/>
                </a:lnTo>
                <a:lnTo>
                  <a:pt x="2540" y="46355"/>
                </a:lnTo>
                <a:lnTo>
                  <a:pt x="0" y="52832"/>
                </a:lnTo>
                <a:lnTo>
                  <a:pt x="0" y="59817"/>
                </a:lnTo>
                <a:close/>
              </a:path>
            </a:pathLst>
          </a:custGeom>
          <a:noFill/>
          <a:ln w="15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7"/>
          <p:cNvSpPr/>
          <p:nvPr/>
        </p:nvSpPr>
        <p:spPr>
          <a:xfrm>
            <a:off x="1967483" y="2295143"/>
            <a:ext cx="127000" cy="193675"/>
          </a:xfrm>
          <a:custGeom>
            <a:avLst/>
            <a:gdLst/>
            <a:ahLst/>
            <a:cxnLst/>
            <a:rect l="l" t="t" r="r" b="b"/>
            <a:pathLst>
              <a:path w="127000" h="193675" extrusionOk="0">
                <a:moveTo>
                  <a:pt x="119507" y="193548"/>
                </a:moveTo>
                <a:lnTo>
                  <a:pt x="119507" y="193548"/>
                </a:lnTo>
                <a:lnTo>
                  <a:pt x="3175" y="193548"/>
                </a:lnTo>
                <a:lnTo>
                  <a:pt x="0" y="190626"/>
                </a:lnTo>
                <a:lnTo>
                  <a:pt x="0" y="2920"/>
                </a:lnTo>
                <a:lnTo>
                  <a:pt x="3175" y="0"/>
                </a:lnTo>
                <a:lnTo>
                  <a:pt x="123317" y="0"/>
                </a:lnTo>
                <a:lnTo>
                  <a:pt x="126492" y="2920"/>
                </a:lnTo>
                <a:lnTo>
                  <a:pt x="126492" y="190626"/>
                </a:lnTo>
                <a:lnTo>
                  <a:pt x="123317" y="193548"/>
                </a:lnTo>
                <a:lnTo>
                  <a:pt x="119507" y="193548"/>
                </a:lnTo>
                <a:close/>
              </a:path>
            </a:pathLst>
          </a:custGeom>
          <a:noFill/>
          <a:ln w="15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7"/>
          <p:cNvSpPr/>
          <p:nvPr/>
        </p:nvSpPr>
        <p:spPr>
          <a:xfrm>
            <a:off x="2016632" y="2462910"/>
            <a:ext cx="28575" cy="0"/>
          </a:xfrm>
          <a:custGeom>
            <a:avLst/>
            <a:gdLst/>
            <a:ahLst/>
            <a:cxnLst/>
            <a:rect l="l" t="t" r="r" b="b"/>
            <a:pathLst>
              <a:path w="28575" h="120000" extrusionOk="0">
                <a:moveTo>
                  <a:pt x="0" y="0"/>
                </a:moveTo>
                <a:lnTo>
                  <a:pt x="16299" y="0"/>
                </a:lnTo>
                <a:lnTo>
                  <a:pt x="24669" y="0"/>
                </a:lnTo>
                <a:lnTo>
                  <a:pt x="27753" y="0"/>
                </a:lnTo>
                <a:lnTo>
                  <a:pt x="28193" y="0"/>
                </a:lnTo>
              </a:path>
            </a:pathLst>
          </a:custGeom>
          <a:noFill/>
          <a:ln w="15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7"/>
          <p:cNvSpPr/>
          <p:nvPr/>
        </p:nvSpPr>
        <p:spPr>
          <a:xfrm>
            <a:off x="2221992" y="3244595"/>
            <a:ext cx="86995" cy="0"/>
          </a:xfrm>
          <a:custGeom>
            <a:avLst/>
            <a:gdLst/>
            <a:ahLst/>
            <a:cxnLst/>
            <a:rect l="l" t="t" r="r" b="b"/>
            <a:pathLst>
              <a:path w="86994" h="120000" extrusionOk="0">
                <a:moveTo>
                  <a:pt x="86868" y="0"/>
                </a:moveTo>
                <a:lnTo>
                  <a:pt x="0" y="0"/>
                </a:lnTo>
              </a:path>
            </a:pathLst>
          </a:custGeom>
          <a:noFill/>
          <a:ln w="15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7"/>
          <p:cNvSpPr/>
          <p:nvPr/>
        </p:nvSpPr>
        <p:spPr>
          <a:xfrm>
            <a:off x="2221992" y="3339083"/>
            <a:ext cx="86995" cy="0"/>
          </a:xfrm>
          <a:custGeom>
            <a:avLst/>
            <a:gdLst/>
            <a:ahLst/>
            <a:cxnLst/>
            <a:rect l="l" t="t" r="r" b="b"/>
            <a:pathLst>
              <a:path w="86994" h="120000" extrusionOk="0">
                <a:moveTo>
                  <a:pt x="0" y="0"/>
                </a:moveTo>
                <a:lnTo>
                  <a:pt x="86868" y="0"/>
                </a:lnTo>
              </a:path>
            </a:pathLst>
          </a:custGeom>
          <a:noFill/>
          <a:ln w="15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7"/>
          <p:cNvSpPr/>
          <p:nvPr/>
        </p:nvSpPr>
        <p:spPr>
          <a:xfrm>
            <a:off x="2221992" y="3432047"/>
            <a:ext cx="86995" cy="0"/>
          </a:xfrm>
          <a:custGeom>
            <a:avLst/>
            <a:gdLst/>
            <a:ahLst/>
            <a:cxnLst/>
            <a:rect l="l" t="t" r="r" b="b"/>
            <a:pathLst>
              <a:path w="86994" h="120000" extrusionOk="0">
                <a:moveTo>
                  <a:pt x="86868" y="0"/>
                </a:moveTo>
                <a:lnTo>
                  <a:pt x="0" y="0"/>
                </a:lnTo>
              </a:path>
            </a:pathLst>
          </a:custGeom>
          <a:noFill/>
          <a:ln w="15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7"/>
          <p:cNvSpPr/>
          <p:nvPr/>
        </p:nvSpPr>
        <p:spPr>
          <a:xfrm>
            <a:off x="2392679" y="2918459"/>
            <a:ext cx="259079" cy="200025"/>
          </a:xfrm>
          <a:custGeom>
            <a:avLst/>
            <a:gdLst/>
            <a:ahLst/>
            <a:cxnLst/>
            <a:rect l="l" t="t" r="r" b="b"/>
            <a:pathLst>
              <a:path w="259080" h="200025" extrusionOk="0">
                <a:moveTo>
                  <a:pt x="259080" y="0"/>
                </a:moveTo>
                <a:lnTo>
                  <a:pt x="0" y="0"/>
                </a:lnTo>
                <a:lnTo>
                  <a:pt x="0" y="147065"/>
                </a:lnTo>
                <a:lnTo>
                  <a:pt x="177545" y="147065"/>
                </a:lnTo>
                <a:lnTo>
                  <a:pt x="235076" y="199644"/>
                </a:lnTo>
                <a:lnTo>
                  <a:pt x="235076" y="147065"/>
                </a:lnTo>
                <a:lnTo>
                  <a:pt x="259080" y="147065"/>
                </a:lnTo>
                <a:lnTo>
                  <a:pt x="259080" y="0"/>
                </a:lnTo>
                <a:close/>
              </a:path>
            </a:pathLst>
          </a:custGeom>
          <a:noFill/>
          <a:ln w="15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7"/>
          <p:cNvSpPr/>
          <p:nvPr/>
        </p:nvSpPr>
        <p:spPr>
          <a:xfrm>
            <a:off x="2513076" y="3055619"/>
            <a:ext cx="86995" cy="0"/>
          </a:xfrm>
          <a:custGeom>
            <a:avLst/>
            <a:gdLst/>
            <a:ahLst/>
            <a:cxnLst/>
            <a:rect l="l" t="t" r="r" b="b"/>
            <a:pathLst>
              <a:path w="86994" h="120000" extrusionOk="0">
                <a:moveTo>
                  <a:pt x="0" y="0"/>
                </a:moveTo>
                <a:lnTo>
                  <a:pt x="86868" y="0"/>
                </a:lnTo>
              </a:path>
            </a:pathLst>
          </a:custGeom>
          <a:noFill/>
          <a:ln w="15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7"/>
          <p:cNvSpPr/>
          <p:nvPr/>
        </p:nvSpPr>
        <p:spPr>
          <a:xfrm>
            <a:off x="2513076" y="3145535"/>
            <a:ext cx="86995" cy="0"/>
          </a:xfrm>
          <a:custGeom>
            <a:avLst/>
            <a:gdLst/>
            <a:ahLst/>
            <a:cxnLst/>
            <a:rect l="l" t="t" r="r" b="b"/>
            <a:pathLst>
              <a:path w="86994" h="120000" extrusionOk="0">
                <a:moveTo>
                  <a:pt x="86868" y="0"/>
                </a:moveTo>
                <a:lnTo>
                  <a:pt x="0" y="0"/>
                </a:lnTo>
              </a:path>
            </a:pathLst>
          </a:custGeom>
          <a:noFill/>
          <a:ln w="15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7"/>
          <p:cNvSpPr/>
          <p:nvPr/>
        </p:nvSpPr>
        <p:spPr>
          <a:xfrm>
            <a:off x="6063456" y="2676032"/>
            <a:ext cx="136715" cy="135429"/>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7"/>
          <p:cNvSpPr/>
          <p:nvPr/>
        </p:nvSpPr>
        <p:spPr>
          <a:xfrm>
            <a:off x="5730240" y="2342387"/>
            <a:ext cx="803275" cy="802005"/>
          </a:xfrm>
          <a:custGeom>
            <a:avLst/>
            <a:gdLst/>
            <a:ahLst/>
            <a:cxnLst/>
            <a:rect l="l" t="t" r="r" b="b"/>
            <a:pathLst>
              <a:path w="803275" h="802005" extrusionOk="0">
                <a:moveTo>
                  <a:pt x="400176" y="0"/>
                </a:moveTo>
                <a:lnTo>
                  <a:pt x="353678" y="2700"/>
                </a:lnTo>
                <a:lnTo>
                  <a:pt x="308709" y="10603"/>
                </a:lnTo>
                <a:lnTo>
                  <a:pt x="265579" y="23408"/>
                </a:lnTo>
                <a:lnTo>
                  <a:pt x="224591" y="40816"/>
                </a:lnTo>
                <a:lnTo>
                  <a:pt x="186054" y="62528"/>
                </a:lnTo>
                <a:lnTo>
                  <a:pt x="150273" y="88244"/>
                </a:lnTo>
                <a:lnTo>
                  <a:pt x="117554" y="117665"/>
                </a:lnTo>
                <a:lnTo>
                  <a:pt x="88204" y="150492"/>
                </a:lnTo>
                <a:lnTo>
                  <a:pt x="62529" y="186425"/>
                </a:lnTo>
                <a:lnTo>
                  <a:pt x="40835" y="225165"/>
                </a:lnTo>
                <a:lnTo>
                  <a:pt x="23429" y="266413"/>
                </a:lnTo>
                <a:lnTo>
                  <a:pt x="10617" y="309869"/>
                </a:lnTo>
                <a:lnTo>
                  <a:pt x="2705" y="355234"/>
                </a:lnTo>
                <a:lnTo>
                  <a:pt x="0" y="402209"/>
                </a:lnTo>
                <a:lnTo>
                  <a:pt x="2705" y="448626"/>
                </a:lnTo>
                <a:lnTo>
                  <a:pt x="10617" y="493513"/>
                </a:lnTo>
                <a:lnTo>
                  <a:pt x="23429" y="536565"/>
                </a:lnTo>
                <a:lnTo>
                  <a:pt x="40835" y="577476"/>
                </a:lnTo>
                <a:lnTo>
                  <a:pt x="62529" y="615940"/>
                </a:lnTo>
                <a:lnTo>
                  <a:pt x="88204" y="651652"/>
                </a:lnTo>
                <a:lnTo>
                  <a:pt x="117554" y="684307"/>
                </a:lnTo>
                <a:lnTo>
                  <a:pt x="150273" y="713599"/>
                </a:lnTo>
                <a:lnTo>
                  <a:pt x="186054" y="739223"/>
                </a:lnTo>
                <a:lnTo>
                  <a:pt x="224591" y="760872"/>
                </a:lnTo>
                <a:lnTo>
                  <a:pt x="265579" y="778243"/>
                </a:lnTo>
                <a:lnTo>
                  <a:pt x="308709" y="791028"/>
                </a:lnTo>
                <a:lnTo>
                  <a:pt x="353678" y="798924"/>
                </a:lnTo>
                <a:lnTo>
                  <a:pt x="400176" y="801624"/>
                </a:lnTo>
                <a:lnTo>
                  <a:pt x="447232" y="798924"/>
                </a:lnTo>
                <a:lnTo>
                  <a:pt x="492678" y="791028"/>
                </a:lnTo>
                <a:lnTo>
                  <a:pt x="536213" y="778243"/>
                </a:lnTo>
                <a:lnTo>
                  <a:pt x="577537" y="760872"/>
                </a:lnTo>
                <a:lnTo>
                  <a:pt x="616351" y="739223"/>
                </a:lnTo>
                <a:lnTo>
                  <a:pt x="652353" y="713599"/>
                </a:lnTo>
                <a:lnTo>
                  <a:pt x="685244" y="684307"/>
                </a:lnTo>
                <a:lnTo>
                  <a:pt x="714723" y="651652"/>
                </a:lnTo>
                <a:lnTo>
                  <a:pt x="740491" y="615940"/>
                </a:lnTo>
                <a:lnTo>
                  <a:pt x="762247" y="577476"/>
                </a:lnTo>
                <a:lnTo>
                  <a:pt x="779691" y="536565"/>
                </a:lnTo>
                <a:lnTo>
                  <a:pt x="792522" y="493513"/>
                </a:lnTo>
                <a:lnTo>
                  <a:pt x="800441" y="448626"/>
                </a:lnTo>
                <a:lnTo>
                  <a:pt x="803148" y="402209"/>
                </a:lnTo>
                <a:lnTo>
                  <a:pt x="800441" y="355234"/>
                </a:lnTo>
                <a:lnTo>
                  <a:pt x="792522" y="309869"/>
                </a:lnTo>
                <a:lnTo>
                  <a:pt x="779691" y="266413"/>
                </a:lnTo>
                <a:lnTo>
                  <a:pt x="762247" y="225165"/>
                </a:lnTo>
                <a:lnTo>
                  <a:pt x="740491" y="186425"/>
                </a:lnTo>
                <a:lnTo>
                  <a:pt x="714723" y="150492"/>
                </a:lnTo>
                <a:lnTo>
                  <a:pt x="685244" y="117665"/>
                </a:lnTo>
                <a:lnTo>
                  <a:pt x="652353" y="88244"/>
                </a:lnTo>
                <a:lnTo>
                  <a:pt x="616351" y="62528"/>
                </a:lnTo>
                <a:lnTo>
                  <a:pt x="577537" y="40816"/>
                </a:lnTo>
                <a:lnTo>
                  <a:pt x="536213" y="23408"/>
                </a:lnTo>
                <a:lnTo>
                  <a:pt x="492678" y="10603"/>
                </a:lnTo>
                <a:lnTo>
                  <a:pt x="447232" y="2700"/>
                </a:lnTo>
                <a:lnTo>
                  <a:pt x="400176" y="0"/>
                </a:lnTo>
                <a:close/>
              </a:path>
            </a:pathLst>
          </a:custGeom>
          <a:noFill/>
          <a:ln w="15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7"/>
          <p:cNvSpPr/>
          <p:nvPr/>
        </p:nvSpPr>
        <p:spPr>
          <a:xfrm>
            <a:off x="6341871" y="2641980"/>
            <a:ext cx="77470" cy="299720"/>
          </a:xfrm>
          <a:custGeom>
            <a:avLst/>
            <a:gdLst/>
            <a:ahLst/>
            <a:cxnLst/>
            <a:rect l="l" t="t" r="r" b="b"/>
            <a:pathLst>
              <a:path w="77470" h="299719" extrusionOk="0">
                <a:moveTo>
                  <a:pt x="0" y="299465"/>
                </a:moveTo>
                <a:lnTo>
                  <a:pt x="32585" y="257903"/>
                </a:lnTo>
                <a:lnTo>
                  <a:pt x="56848" y="210708"/>
                </a:lnTo>
                <a:lnTo>
                  <a:pt x="71991" y="158680"/>
                </a:lnTo>
                <a:lnTo>
                  <a:pt x="77215" y="102615"/>
                </a:lnTo>
                <a:lnTo>
                  <a:pt x="76144" y="75348"/>
                </a:lnTo>
                <a:lnTo>
                  <a:pt x="72929" y="49164"/>
                </a:lnTo>
                <a:lnTo>
                  <a:pt x="67571" y="24052"/>
                </a:lnTo>
                <a:lnTo>
                  <a:pt x="60070" y="0"/>
                </a:lnTo>
              </a:path>
            </a:pathLst>
          </a:custGeom>
          <a:noFill/>
          <a:ln w="15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7"/>
          <p:cNvSpPr/>
          <p:nvPr/>
        </p:nvSpPr>
        <p:spPr>
          <a:xfrm>
            <a:off x="5844540" y="2456560"/>
            <a:ext cx="383540" cy="485140"/>
          </a:xfrm>
          <a:custGeom>
            <a:avLst/>
            <a:gdLst/>
            <a:ahLst/>
            <a:cxnLst/>
            <a:rect l="l" t="t" r="r" b="b"/>
            <a:pathLst>
              <a:path w="383539" h="485139" extrusionOk="0">
                <a:moveTo>
                  <a:pt x="383032" y="14224"/>
                </a:moveTo>
                <a:lnTo>
                  <a:pt x="359386" y="8358"/>
                </a:lnTo>
                <a:lnTo>
                  <a:pt x="335502" y="3873"/>
                </a:lnTo>
                <a:lnTo>
                  <a:pt x="311094" y="1008"/>
                </a:lnTo>
                <a:lnTo>
                  <a:pt x="285876" y="0"/>
                </a:lnTo>
                <a:lnTo>
                  <a:pt x="239666" y="3751"/>
                </a:lnTo>
                <a:lnTo>
                  <a:pt x="195771" y="14618"/>
                </a:lnTo>
                <a:lnTo>
                  <a:pt x="154790" y="32020"/>
                </a:lnTo>
                <a:lnTo>
                  <a:pt x="117326" y="55376"/>
                </a:lnTo>
                <a:lnTo>
                  <a:pt x="83978" y="84105"/>
                </a:lnTo>
                <a:lnTo>
                  <a:pt x="55347" y="117628"/>
                </a:lnTo>
                <a:lnTo>
                  <a:pt x="32033" y="155363"/>
                </a:lnTo>
                <a:lnTo>
                  <a:pt x="14637" y="196730"/>
                </a:lnTo>
                <a:lnTo>
                  <a:pt x="3759" y="241147"/>
                </a:lnTo>
                <a:lnTo>
                  <a:pt x="0" y="288036"/>
                </a:lnTo>
                <a:lnTo>
                  <a:pt x="5224" y="344100"/>
                </a:lnTo>
                <a:lnTo>
                  <a:pt x="20367" y="396128"/>
                </a:lnTo>
                <a:lnTo>
                  <a:pt x="44630" y="443323"/>
                </a:lnTo>
                <a:lnTo>
                  <a:pt x="77215" y="484886"/>
                </a:lnTo>
              </a:path>
            </a:pathLst>
          </a:custGeom>
          <a:noFill/>
          <a:ln w="15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7"/>
          <p:cNvSpPr/>
          <p:nvPr/>
        </p:nvSpPr>
        <p:spPr>
          <a:xfrm>
            <a:off x="6178930" y="2539237"/>
            <a:ext cx="157480" cy="156845"/>
          </a:xfrm>
          <a:custGeom>
            <a:avLst/>
            <a:gdLst/>
            <a:ahLst/>
            <a:cxnLst/>
            <a:rect l="l" t="t" r="r" b="b"/>
            <a:pathLst>
              <a:path w="157479" h="156844" extrusionOk="0">
                <a:moveTo>
                  <a:pt x="157226" y="0"/>
                </a:moveTo>
                <a:lnTo>
                  <a:pt x="66329" y="90676"/>
                </a:lnTo>
                <a:lnTo>
                  <a:pt x="19653" y="137239"/>
                </a:lnTo>
                <a:lnTo>
                  <a:pt x="2456" y="154394"/>
                </a:lnTo>
                <a:lnTo>
                  <a:pt x="0" y="156845"/>
                </a:lnTo>
              </a:path>
            </a:pathLst>
          </a:custGeom>
          <a:noFill/>
          <a:ln w="15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7"/>
          <p:cNvSpPr/>
          <p:nvPr/>
        </p:nvSpPr>
        <p:spPr>
          <a:xfrm>
            <a:off x="9791700" y="2359532"/>
            <a:ext cx="213360" cy="782955"/>
          </a:xfrm>
          <a:custGeom>
            <a:avLst/>
            <a:gdLst/>
            <a:ahLst/>
            <a:cxnLst/>
            <a:rect l="l" t="t" r="r" b="b"/>
            <a:pathLst>
              <a:path w="213359" h="782955" extrusionOk="0">
                <a:moveTo>
                  <a:pt x="159893" y="198247"/>
                </a:moveTo>
                <a:lnTo>
                  <a:pt x="159893" y="505370"/>
                </a:lnTo>
                <a:lnTo>
                  <a:pt x="159893" y="663082"/>
                </a:lnTo>
                <a:lnTo>
                  <a:pt x="159893" y="721187"/>
                </a:lnTo>
                <a:lnTo>
                  <a:pt x="159893" y="729488"/>
                </a:lnTo>
                <a:lnTo>
                  <a:pt x="155682" y="750272"/>
                </a:lnTo>
                <a:lnTo>
                  <a:pt x="144208" y="767270"/>
                </a:lnTo>
                <a:lnTo>
                  <a:pt x="127210" y="778744"/>
                </a:lnTo>
                <a:lnTo>
                  <a:pt x="106425" y="782954"/>
                </a:lnTo>
                <a:lnTo>
                  <a:pt x="85621" y="778744"/>
                </a:lnTo>
                <a:lnTo>
                  <a:pt x="68579" y="767270"/>
                </a:lnTo>
                <a:lnTo>
                  <a:pt x="57062" y="750272"/>
                </a:lnTo>
                <a:lnTo>
                  <a:pt x="52831" y="729488"/>
                </a:lnTo>
                <a:lnTo>
                  <a:pt x="52831" y="422364"/>
                </a:lnTo>
                <a:lnTo>
                  <a:pt x="52831" y="264652"/>
                </a:lnTo>
                <a:lnTo>
                  <a:pt x="52831" y="206547"/>
                </a:lnTo>
                <a:lnTo>
                  <a:pt x="52831" y="198247"/>
                </a:lnTo>
                <a:lnTo>
                  <a:pt x="31289" y="181594"/>
                </a:lnTo>
                <a:lnTo>
                  <a:pt x="14604" y="160083"/>
                </a:lnTo>
                <a:lnTo>
                  <a:pt x="3825" y="134667"/>
                </a:lnTo>
                <a:lnTo>
                  <a:pt x="0" y="106299"/>
                </a:lnTo>
                <a:lnTo>
                  <a:pt x="8360" y="64936"/>
                </a:lnTo>
                <a:lnTo>
                  <a:pt x="31162" y="31146"/>
                </a:lnTo>
                <a:lnTo>
                  <a:pt x="64990" y="8358"/>
                </a:lnTo>
                <a:lnTo>
                  <a:pt x="106425" y="0"/>
                </a:lnTo>
                <a:lnTo>
                  <a:pt x="147808" y="8358"/>
                </a:lnTo>
                <a:lnTo>
                  <a:pt x="181641" y="31146"/>
                </a:lnTo>
                <a:lnTo>
                  <a:pt x="204473" y="64936"/>
                </a:lnTo>
                <a:lnTo>
                  <a:pt x="212851" y="106299"/>
                </a:lnTo>
                <a:lnTo>
                  <a:pt x="209024" y="134667"/>
                </a:lnTo>
                <a:lnTo>
                  <a:pt x="198231" y="160083"/>
                </a:lnTo>
                <a:lnTo>
                  <a:pt x="181508" y="181594"/>
                </a:lnTo>
                <a:lnTo>
                  <a:pt x="159893" y="198247"/>
                </a:lnTo>
                <a:close/>
              </a:path>
            </a:pathLst>
          </a:custGeom>
          <a:noFill/>
          <a:ln w="15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7"/>
          <p:cNvSpPr/>
          <p:nvPr/>
        </p:nvSpPr>
        <p:spPr>
          <a:xfrm>
            <a:off x="10105897" y="2777997"/>
            <a:ext cx="107314" cy="364490"/>
          </a:xfrm>
          <a:custGeom>
            <a:avLst/>
            <a:gdLst/>
            <a:ahLst/>
            <a:cxnLst/>
            <a:rect l="l" t="t" r="r" b="b"/>
            <a:pathLst>
              <a:path w="107315" h="364489" extrusionOk="0">
                <a:moveTo>
                  <a:pt x="0" y="0"/>
                </a:moveTo>
                <a:lnTo>
                  <a:pt x="0" y="179810"/>
                </a:lnTo>
                <a:lnTo>
                  <a:pt x="0" y="272145"/>
                </a:lnTo>
                <a:lnTo>
                  <a:pt x="0" y="306163"/>
                </a:lnTo>
                <a:lnTo>
                  <a:pt x="0" y="311023"/>
                </a:lnTo>
                <a:lnTo>
                  <a:pt x="4210" y="331807"/>
                </a:lnTo>
                <a:lnTo>
                  <a:pt x="15684" y="348805"/>
                </a:lnTo>
                <a:lnTo>
                  <a:pt x="32682" y="360279"/>
                </a:lnTo>
                <a:lnTo>
                  <a:pt x="53467" y="364489"/>
                </a:lnTo>
                <a:lnTo>
                  <a:pt x="74271" y="360279"/>
                </a:lnTo>
                <a:lnTo>
                  <a:pt x="91312" y="348805"/>
                </a:lnTo>
                <a:lnTo>
                  <a:pt x="102830" y="331807"/>
                </a:lnTo>
                <a:lnTo>
                  <a:pt x="107060" y="311023"/>
                </a:lnTo>
                <a:lnTo>
                  <a:pt x="107060" y="131212"/>
                </a:lnTo>
                <a:lnTo>
                  <a:pt x="107060" y="38877"/>
                </a:lnTo>
                <a:lnTo>
                  <a:pt x="107060" y="4859"/>
                </a:lnTo>
                <a:lnTo>
                  <a:pt x="107060" y="0"/>
                </a:lnTo>
              </a:path>
            </a:pathLst>
          </a:custGeom>
          <a:noFill/>
          <a:ln w="15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184;p7"/>
          <p:cNvSpPr/>
          <p:nvPr/>
        </p:nvSpPr>
        <p:spPr>
          <a:xfrm>
            <a:off x="9898126" y="2350007"/>
            <a:ext cx="0" cy="121920"/>
          </a:xfrm>
          <a:custGeom>
            <a:avLst/>
            <a:gdLst/>
            <a:ahLst/>
            <a:cxnLst/>
            <a:rect l="l" t="t" r="r" b="b"/>
            <a:pathLst>
              <a:path w="120000" h="121919" extrusionOk="0">
                <a:moveTo>
                  <a:pt x="0" y="0"/>
                </a:moveTo>
                <a:lnTo>
                  <a:pt x="0" y="121539"/>
                </a:lnTo>
              </a:path>
            </a:pathLst>
          </a:custGeom>
          <a:noFill/>
          <a:ln w="15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185;p7"/>
          <p:cNvSpPr/>
          <p:nvPr/>
        </p:nvSpPr>
        <p:spPr>
          <a:xfrm>
            <a:off x="10021189" y="2777997"/>
            <a:ext cx="276860" cy="0"/>
          </a:xfrm>
          <a:custGeom>
            <a:avLst/>
            <a:gdLst/>
            <a:ahLst/>
            <a:cxnLst/>
            <a:rect l="l" t="t" r="r" b="b"/>
            <a:pathLst>
              <a:path w="276859" h="120000" extrusionOk="0">
                <a:moveTo>
                  <a:pt x="0" y="0"/>
                </a:moveTo>
                <a:lnTo>
                  <a:pt x="276479" y="0"/>
                </a:lnTo>
              </a:path>
            </a:pathLst>
          </a:custGeom>
          <a:noFill/>
          <a:ln w="15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 name="Google Shape;186;p7"/>
          <p:cNvSpPr/>
          <p:nvPr/>
        </p:nvSpPr>
        <p:spPr>
          <a:xfrm>
            <a:off x="10159365" y="2498597"/>
            <a:ext cx="0" cy="287020"/>
          </a:xfrm>
          <a:custGeom>
            <a:avLst/>
            <a:gdLst/>
            <a:ahLst/>
            <a:cxnLst/>
            <a:rect l="l" t="t" r="r" b="b"/>
            <a:pathLst>
              <a:path w="120000" h="287019" extrusionOk="0">
                <a:moveTo>
                  <a:pt x="0" y="0"/>
                </a:moveTo>
                <a:lnTo>
                  <a:pt x="0" y="287020"/>
                </a:lnTo>
              </a:path>
            </a:pathLst>
          </a:custGeom>
          <a:noFill/>
          <a:ln w="15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 name="Google Shape;187;p7"/>
          <p:cNvSpPr/>
          <p:nvPr/>
        </p:nvSpPr>
        <p:spPr>
          <a:xfrm>
            <a:off x="10098278" y="2351912"/>
            <a:ext cx="122300" cy="171323"/>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1"/>
        <p:cNvGrpSpPr/>
        <p:nvPr/>
      </p:nvGrpSpPr>
      <p:grpSpPr>
        <a:xfrm>
          <a:off x="0" y="0"/>
          <a:ext cx="0" cy="0"/>
          <a:chOff x="0" y="0"/>
          <a:chExt cx="0" cy="0"/>
        </a:xfrm>
      </p:grpSpPr>
      <p:sp>
        <p:nvSpPr>
          <p:cNvPr id="192" name="Google Shape;192;p8"/>
          <p:cNvSpPr txBox="1"/>
          <p:nvPr/>
        </p:nvSpPr>
        <p:spPr>
          <a:xfrm>
            <a:off x="422249" y="1124457"/>
            <a:ext cx="11283315" cy="84836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800">
                <a:solidFill>
                  <a:schemeClr val="dk1"/>
                </a:solidFill>
                <a:latin typeface="Quattrocento Sans"/>
                <a:ea typeface="Quattrocento Sans"/>
                <a:cs typeface="Quattrocento Sans"/>
                <a:sym typeface="Quattrocento Sans"/>
              </a:rPr>
              <a:t>DevOps brings together people, processes, and technology, automating software delivery to provide continuous  value to your users. Using Azure DevOps, you can deliver software faster and more reliably - no matter how big  your IT department or what tools you’re using.</a:t>
            </a:r>
            <a:endParaRPr sz="1800">
              <a:solidFill>
                <a:schemeClr val="dk1"/>
              </a:solidFill>
              <a:latin typeface="Quattrocento Sans"/>
              <a:ea typeface="Quattrocento Sans"/>
              <a:cs typeface="Quattrocento Sans"/>
              <a:sym typeface="Quattrocento Sans"/>
            </a:endParaRPr>
          </a:p>
        </p:txBody>
      </p:sp>
      <p:sp>
        <p:nvSpPr>
          <p:cNvPr id="193" name="Google Shape;193;p8"/>
          <p:cNvSpPr txBox="1">
            <a:spLocks noGrp="1"/>
          </p:cNvSpPr>
          <p:nvPr>
            <p:ph type="title"/>
          </p:nvPr>
        </p:nvSpPr>
        <p:spPr>
          <a:xfrm>
            <a:off x="422248" y="311607"/>
            <a:ext cx="11845951"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dirty="0"/>
              <a:t>What technologies do I need to support DevOps?</a:t>
            </a:r>
            <a:endParaRPr sz="3600" dirty="0"/>
          </a:p>
        </p:txBody>
      </p:sp>
      <p:sp>
        <p:nvSpPr>
          <p:cNvPr id="194" name="Google Shape;194;p8"/>
          <p:cNvSpPr txBox="1"/>
          <p:nvPr/>
        </p:nvSpPr>
        <p:spPr>
          <a:xfrm>
            <a:off x="1016000" y="3267583"/>
            <a:ext cx="2538095"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0078D6"/>
                </a:solidFill>
                <a:latin typeface="Quattrocento Sans"/>
                <a:ea typeface="Quattrocento Sans"/>
                <a:cs typeface="Quattrocento Sans"/>
                <a:sym typeface="Quattrocento Sans"/>
              </a:rPr>
              <a:t>Continuous Integration (CI)</a:t>
            </a:r>
            <a:endParaRPr sz="1600">
              <a:solidFill>
                <a:schemeClr val="dk1"/>
              </a:solidFill>
              <a:latin typeface="Quattrocento Sans"/>
              <a:ea typeface="Quattrocento Sans"/>
              <a:cs typeface="Quattrocento Sans"/>
              <a:sym typeface="Quattrocento Sans"/>
            </a:endParaRPr>
          </a:p>
        </p:txBody>
      </p:sp>
      <p:sp>
        <p:nvSpPr>
          <p:cNvPr id="195" name="Google Shape;195;p8"/>
          <p:cNvSpPr txBox="1"/>
          <p:nvPr/>
        </p:nvSpPr>
        <p:spPr>
          <a:xfrm>
            <a:off x="423163" y="3932046"/>
            <a:ext cx="3693795" cy="2066289"/>
          </a:xfrm>
          <a:prstGeom prst="rect">
            <a:avLst/>
          </a:prstGeom>
          <a:noFill/>
          <a:ln>
            <a:noFill/>
          </a:ln>
        </p:spPr>
        <p:txBody>
          <a:bodyPr spcFirstLastPara="1" wrap="square" lIns="0" tIns="12050" rIns="0" bIns="0" anchor="t" anchorCtr="0">
            <a:spAutoFit/>
          </a:bodyPr>
          <a:lstStyle/>
          <a:p>
            <a:pPr marL="299085" marR="597535" lvl="0" indent="-287019" algn="l" rtl="0">
              <a:lnSpc>
                <a:spcPct val="100000"/>
              </a:lnSpc>
              <a:spcBef>
                <a:spcPts val="0"/>
              </a:spcBef>
              <a:spcAft>
                <a:spcPts val="0"/>
              </a:spcAft>
              <a:buClr>
                <a:schemeClr val="dk1"/>
              </a:buClr>
              <a:buSzPts val="1450"/>
              <a:buFont typeface="Arial"/>
              <a:buChar char="•"/>
            </a:pPr>
            <a:r>
              <a:rPr lang="en-US" sz="1600">
                <a:solidFill>
                  <a:schemeClr val="dk1"/>
                </a:solidFill>
                <a:latin typeface="Quattrocento Sans"/>
                <a:ea typeface="Quattrocento Sans"/>
                <a:cs typeface="Quattrocento Sans"/>
                <a:sym typeface="Quattrocento Sans"/>
              </a:rPr>
              <a:t>Improve software development  quality and speed.</a:t>
            </a:r>
            <a:endParaRPr sz="1600">
              <a:solidFill>
                <a:schemeClr val="dk1"/>
              </a:solidFill>
              <a:latin typeface="Quattrocento Sans"/>
              <a:ea typeface="Quattrocento Sans"/>
              <a:cs typeface="Quattrocento Sans"/>
              <a:sym typeface="Quattrocento Sans"/>
            </a:endParaRPr>
          </a:p>
          <a:p>
            <a:pPr marL="299085" marR="5080" lvl="0" indent="-287019" algn="l" rtl="0">
              <a:lnSpc>
                <a:spcPct val="100000"/>
              </a:lnSpc>
              <a:spcBef>
                <a:spcPts val="710"/>
              </a:spcBef>
              <a:spcAft>
                <a:spcPts val="0"/>
              </a:spcAft>
              <a:buClr>
                <a:schemeClr val="dk1"/>
              </a:buClr>
              <a:buSzPts val="1450"/>
              <a:buFont typeface="Arial"/>
              <a:buChar char="•"/>
            </a:pPr>
            <a:r>
              <a:rPr lang="en-US" sz="1600">
                <a:solidFill>
                  <a:schemeClr val="dk1"/>
                </a:solidFill>
                <a:latin typeface="Quattrocento Sans"/>
                <a:ea typeface="Quattrocento Sans"/>
                <a:cs typeface="Quattrocento Sans"/>
                <a:sym typeface="Quattrocento Sans"/>
              </a:rPr>
              <a:t>When you use Azure Pipelines or  Jenkins to build apps in the cloud and  deploy to Azure, each time you</a:t>
            </a:r>
            <a:endParaRPr sz="1600">
              <a:solidFill>
                <a:schemeClr val="dk1"/>
              </a:solidFill>
              <a:latin typeface="Quattrocento Sans"/>
              <a:ea typeface="Quattrocento Sans"/>
              <a:cs typeface="Quattrocento Sans"/>
              <a:sym typeface="Quattrocento Sans"/>
            </a:endParaRPr>
          </a:p>
          <a:p>
            <a:pPr marL="299085" marR="172720" lvl="0" indent="0" algn="l" rtl="0">
              <a:lnSpc>
                <a:spcPct val="100000"/>
              </a:lnSpc>
              <a:spcBef>
                <a:spcPts val="0"/>
              </a:spcBef>
              <a:spcAft>
                <a:spcPts val="0"/>
              </a:spcAft>
              <a:buNone/>
            </a:pPr>
            <a:r>
              <a:rPr lang="en-US" sz="1600">
                <a:solidFill>
                  <a:schemeClr val="dk1"/>
                </a:solidFill>
                <a:latin typeface="Quattrocento Sans"/>
                <a:ea typeface="Quattrocento Sans"/>
                <a:cs typeface="Quattrocento Sans"/>
                <a:sym typeface="Quattrocento Sans"/>
              </a:rPr>
              <a:t>commit code, it’s automatically built  and tested and bugs are detected  faster.</a:t>
            </a:r>
            <a:endParaRPr sz="1600">
              <a:solidFill>
                <a:schemeClr val="dk1"/>
              </a:solidFill>
              <a:latin typeface="Quattrocento Sans"/>
              <a:ea typeface="Quattrocento Sans"/>
              <a:cs typeface="Quattrocento Sans"/>
              <a:sym typeface="Quattrocento Sans"/>
            </a:endParaRPr>
          </a:p>
        </p:txBody>
      </p:sp>
      <p:sp>
        <p:nvSpPr>
          <p:cNvPr id="196" name="Google Shape;196;p8"/>
          <p:cNvSpPr txBox="1"/>
          <p:nvPr/>
        </p:nvSpPr>
        <p:spPr>
          <a:xfrm>
            <a:off x="4849114" y="3267583"/>
            <a:ext cx="2729230"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0078D6"/>
                </a:solidFill>
                <a:latin typeface="Quattrocento Sans"/>
                <a:ea typeface="Quattrocento Sans"/>
                <a:cs typeface="Quattrocento Sans"/>
                <a:sym typeface="Quattrocento Sans"/>
              </a:rPr>
              <a:t>Continuous Deployment (CD)</a:t>
            </a:r>
            <a:endParaRPr sz="1600">
              <a:solidFill>
                <a:schemeClr val="dk1"/>
              </a:solidFill>
              <a:latin typeface="Quattrocento Sans"/>
              <a:ea typeface="Quattrocento Sans"/>
              <a:cs typeface="Quattrocento Sans"/>
              <a:sym typeface="Quattrocento Sans"/>
            </a:endParaRPr>
          </a:p>
        </p:txBody>
      </p:sp>
      <p:sp>
        <p:nvSpPr>
          <p:cNvPr id="197" name="Google Shape;197;p8"/>
          <p:cNvSpPr txBox="1"/>
          <p:nvPr/>
        </p:nvSpPr>
        <p:spPr>
          <a:xfrm>
            <a:off x="4355338" y="3901566"/>
            <a:ext cx="3709035" cy="2310130"/>
          </a:xfrm>
          <a:prstGeom prst="rect">
            <a:avLst/>
          </a:prstGeom>
          <a:noFill/>
          <a:ln>
            <a:noFill/>
          </a:ln>
        </p:spPr>
        <p:txBody>
          <a:bodyPr spcFirstLastPara="1" wrap="square" lIns="0" tIns="12050" rIns="0" bIns="0" anchor="t" anchorCtr="0">
            <a:spAutoFit/>
          </a:bodyPr>
          <a:lstStyle/>
          <a:p>
            <a:pPr marL="299085" marR="43180" lvl="0" indent="-287019" algn="l" rtl="0">
              <a:lnSpc>
                <a:spcPct val="100000"/>
              </a:lnSpc>
              <a:spcBef>
                <a:spcPts val="0"/>
              </a:spcBef>
              <a:spcAft>
                <a:spcPts val="0"/>
              </a:spcAft>
              <a:buClr>
                <a:schemeClr val="dk1"/>
              </a:buClr>
              <a:buSzPts val="1450"/>
              <a:buFont typeface="Arial"/>
              <a:buChar char="•"/>
            </a:pPr>
            <a:r>
              <a:rPr lang="en-US" sz="1600">
                <a:solidFill>
                  <a:schemeClr val="dk1"/>
                </a:solidFill>
                <a:latin typeface="Quattrocento Sans"/>
                <a:ea typeface="Quattrocento Sans"/>
                <a:cs typeface="Quattrocento Sans"/>
                <a:sym typeface="Quattrocento Sans"/>
              </a:rPr>
              <a:t>By combining continuous integration  and infrastructure as code (IaC), you’ll  achieve identical deployments and  the confidence to deploy to  production at any time.</a:t>
            </a:r>
            <a:endParaRPr sz="1600">
              <a:solidFill>
                <a:schemeClr val="dk1"/>
              </a:solidFill>
              <a:latin typeface="Quattrocento Sans"/>
              <a:ea typeface="Quattrocento Sans"/>
              <a:cs typeface="Quattrocento Sans"/>
              <a:sym typeface="Quattrocento Sans"/>
            </a:endParaRPr>
          </a:p>
          <a:p>
            <a:pPr marL="299085" marR="5080" lvl="0" indent="-287019" algn="l" rtl="0">
              <a:lnSpc>
                <a:spcPct val="100000"/>
              </a:lnSpc>
              <a:spcBef>
                <a:spcPts val="710"/>
              </a:spcBef>
              <a:spcAft>
                <a:spcPts val="0"/>
              </a:spcAft>
              <a:buClr>
                <a:schemeClr val="dk1"/>
              </a:buClr>
              <a:buSzPts val="1450"/>
              <a:buFont typeface="Arial"/>
              <a:buChar char="•"/>
            </a:pPr>
            <a:r>
              <a:rPr lang="en-US" sz="1600">
                <a:solidFill>
                  <a:schemeClr val="dk1"/>
                </a:solidFill>
                <a:latin typeface="Quattrocento Sans"/>
                <a:ea typeface="Quattrocento Sans"/>
                <a:cs typeface="Quattrocento Sans"/>
                <a:sym typeface="Quattrocento Sans"/>
              </a:rPr>
              <a:t>With continuous deployment, you can  automate the entire process from  code commit to production if your  CI/CD tests are successful.</a:t>
            </a:r>
            <a:endParaRPr sz="1600">
              <a:solidFill>
                <a:schemeClr val="dk1"/>
              </a:solidFill>
              <a:latin typeface="Quattrocento Sans"/>
              <a:ea typeface="Quattrocento Sans"/>
              <a:cs typeface="Quattrocento Sans"/>
              <a:sym typeface="Quattrocento Sans"/>
            </a:endParaRPr>
          </a:p>
        </p:txBody>
      </p:sp>
      <p:sp>
        <p:nvSpPr>
          <p:cNvPr id="198" name="Google Shape;198;p8"/>
          <p:cNvSpPr txBox="1"/>
          <p:nvPr/>
        </p:nvSpPr>
        <p:spPr>
          <a:xfrm>
            <a:off x="8519541" y="3267583"/>
            <a:ext cx="3235960"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0078D6"/>
                </a:solidFill>
                <a:latin typeface="Quattrocento Sans"/>
                <a:ea typeface="Quattrocento Sans"/>
                <a:cs typeface="Quattrocento Sans"/>
                <a:sym typeface="Quattrocento Sans"/>
              </a:rPr>
              <a:t>Continuous Learning &amp; Monitoring</a:t>
            </a:r>
            <a:endParaRPr sz="1600">
              <a:solidFill>
                <a:schemeClr val="dk1"/>
              </a:solidFill>
              <a:latin typeface="Quattrocento Sans"/>
              <a:ea typeface="Quattrocento Sans"/>
              <a:cs typeface="Quattrocento Sans"/>
              <a:sym typeface="Quattrocento Sans"/>
            </a:endParaRPr>
          </a:p>
        </p:txBody>
      </p:sp>
      <p:sp>
        <p:nvSpPr>
          <p:cNvPr id="199" name="Google Shape;199;p8"/>
          <p:cNvSpPr txBox="1"/>
          <p:nvPr/>
        </p:nvSpPr>
        <p:spPr>
          <a:xfrm>
            <a:off x="8275701" y="3901566"/>
            <a:ext cx="3731260" cy="2310130"/>
          </a:xfrm>
          <a:prstGeom prst="rect">
            <a:avLst/>
          </a:prstGeom>
          <a:noFill/>
          <a:ln>
            <a:noFill/>
          </a:ln>
        </p:spPr>
        <p:txBody>
          <a:bodyPr spcFirstLastPara="1" wrap="square" lIns="0" tIns="12050" rIns="0" bIns="0" anchor="t" anchorCtr="0">
            <a:spAutoFit/>
          </a:bodyPr>
          <a:lstStyle/>
          <a:p>
            <a:pPr marL="299085" marR="31115" lvl="0" indent="-287019" algn="l" rtl="0">
              <a:lnSpc>
                <a:spcPct val="100000"/>
              </a:lnSpc>
              <a:spcBef>
                <a:spcPts val="0"/>
              </a:spcBef>
              <a:spcAft>
                <a:spcPts val="0"/>
              </a:spcAft>
              <a:buClr>
                <a:schemeClr val="dk1"/>
              </a:buClr>
              <a:buSzPts val="1450"/>
              <a:buFont typeface="Arial"/>
              <a:buChar char="•"/>
            </a:pPr>
            <a:r>
              <a:rPr lang="en-US" sz="1600">
                <a:solidFill>
                  <a:schemeClr val="dk1"/>
                </a:solidFill>
                <a:latin typeface="Quattrocento Sans"/>
                <a:ea typeface="Quattrocento Sans"/>
                <a:cs typeface="Quattrocento Sans"/>
                <a:sym typeface="Quattrocento Sans"/>
              </a:rPr>
              <a:t>With Azure Application Insights you  can identify how your applications are  performing and test if the recent  deployment made things better or  worse.</a:t>
            </a:r>
            <a:endParaRPr sz="1600">
              <a:solidFill>
                <a:schemeClr val="dk1"/>
              </a:solidFill>
              <a:latin typeface="Quattrocento Sans"/>
              <a:ea typeface="Quattrocento Sans"/>
              <a:cs typeface="Quattrocento Sans"/>
              <a:sym typeface="Quattrocento Sans"/>
            </a:endParaRPr>
          </a:p>
          <a:p>
            <a:pPr marL="299085" marR="5080" lvl="0" indent="-287019" algn="l" rtl="0">
              <a:lnSpc>
                <a:spcPct val="100000"/>
              </a:lnSpc>
              <a:spcBef>
                <a:spcPts val="710"/>
              </a:spcBef>
              <a:spcAft>
                <a:spcPts val="0"/>
              </a:spcAft>
              <a:buClr>
                <a:schemeClr val="dk1"/>
              </a:buClr>
              <a:buSzPts val="1450"/>
              <a:buFont typeface="Arial"/>
              <a:buChar char="•"/>
            </a:pPr>
            <a:r>
              <a:rPr lang="en-US" sz="1600">
                <a:solidFill>
                  <a:schemeClr val="dk1"/>
                </a:solidFill>
                <a:latin typeface="Quattrocento Sans"/>
                <a:ea typeface="Quattrocento Sans"/>
                <a:cs typeface="Quattrocento Sans"/>
                <a:sym typeface="Quattrocento Sans"/>
              </a:rPr>
              <a:t>Using CI/CD practices, paired with  monitoring tools, you’ll be able to safely  deliver features to your customers as  soon as they’re ready.</a:t>
            </a:r>
            <a:endParaRPr sz="1600">
              <a:solidFill>
                <a:schemeClr val="dk1"/>
              </a:solidFill>
              <a:latin typeface="Quattrocento Sans"/>
              <a:ea typeface="Quattrocento Sans"/>
              <a:cs typeface="Quattrocento Sans"/>
              <a:sym typeface="Quattrocento Sans"/>
            </a:endParaRPr>
          </a:p>
        </p:txBody>
      </p:sp>
      <p:sp>
        <p:nvSpPr>
          <p:cNvPr id="200" name="Google Shape;200;p8"/>
          <p:cNvSpPr/>
          <p:nvPr/>
        </p:nvSpPr>
        <p:spPr>
          <a:xfrm>
            <a:off x="515112" y="3677411"/>
            <a:ext cx="3543300" cy="0"/>
          </a:xfrm>
          <a:custGeom>
            <a:avLst/>
            <a:gdLst/>
            <a:ahLst/>
            <a:cxnLst/>
            <a:rect l="l" t="t" r="r" b="b"/>
            <a:pathLst>
              <a:path w="3543300" h="120000" extrusionOk="0">
                <a:moveTo>
                  <a:pt x="0" y="0"/>
                </a:moveTo>
                <a:lnTo>
                  <a:pt x="3542791" y="0"/>
                </a:lnTo>
              </a:path>
            </a:pathLst>
          </a:custGeom>
          <a:noFill/>
          <a:ln w="12175" cap="flat" cmpd="sng">
            <a:solidFill>
              <a:srgbClr val="4DA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8"/>
          <p:cNvSpPr/>
          <p:nvPr/>
        </p:nvSpPr>
        <p:spPr>
          <a:xfrm>
            <a:off x="4443984" y="3677411"/>
            <a:ext cx="3543300" cy="0"/>
          </a:xfrm>
          <a:custGeom>
            <a:avLst/>
            <a:gdLst/>
            <a:ahLst/>
            <a:cxnLst/>
            <a:rect l="l" t="t" r="r" b="b"/>
            <a:pathLst>
              <a:path w="3543300" h="120000" extrusionOk="0">
                <a:moveTo>
                  <a:pt x="0" y="0"/>
                </a:moveTo>
                <a:lnTo>
                  <a:pt x="3542791" y="0"/>
                </a:lnTo>
              </a:path>
            </a:pathLst>
          </a:custGeom>
          <a:noFill/>
          <a:ln w="12175" cap="flat" cmpd="sng">
            <a:solidFill>
              <a:srgbClr val="4DA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8"/>
          <p:cNvSpPr/>
          <p:nvPr/>
        </p:nvSpPr>
        <p:spPr>
          <a:xfrm>
            <a:off x="8380476" y="3677411"/>
            <a:ext cx="3517900" cy="0"/>
          </a:xfrm>
          <a:custGeom>
            <a:avLst/>
            <a:gdLst/>
            <a:ahLst/>
            <a:cxnLst/>
            <a:rect l="l" t="t" r="r" b="b"/>
            <a:pathLst>
              <a:path w="3517900" h="120000" extrusionOk="0">
                <a:moveTo>
                  <a:pt x="0" y="0"/>
                </a:moveTo>
                <a:lnTo>
                  <a:pt x="3517900" y="0"/>
                </a:lnTo>
              </a:path>
            </a:pathLst>
          </a:custGeom>
          <a:noFill/>
          <a:ln w="12175" cap="flat" cmpd="sng">
            <a:solidFill>
              <a:srgbClr val="4DA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8"/>
          <p:cNvSpPr/>
          <p:nvPr/>
        </p:nvSpPr>
        <p:spPr>
          <a:xfrm>
            <a:off x="1907285" y="2575559"/>
            <a:ext cx="596265" cy="506730"/>
          </a:xfrm>
          <a:custGeom>
            <a:avLst/>
            <a:gdLst/>
            <a:ahLst/>
            <a:cxnLst/>
            <a:rect l="l" t="t" r="r" b="b"/>
            <a:pathLst>
              <a:path w="596264" h="506730" extrusionOk="0">
                <a:moveTo>
                  <a:pt x="231266" y="0"/>
                </a:moveTo>
                <a:lnTo>
                  <a:pt x="442061" y="0"/>
                </a:lnTo>
                <a:lnTo>
                  <a:pt x="550306" y="0"/>
                </a:lnTo>
                <a:lnTo>
                  <a:pt x="590186" y="0"/>
                </a:lnTo>
                <a:lnTo>
                  <a:pt x="595883" y="0"/>
                </a:lnTo>
                <a:lnTo>
                  <a:pt x="595883" y="292953"/>
                </a:lnTo>
                <a:lnTo>
                  <a:pt x="595883" y="443388"/>
                </a:lnTo>
                <a:lnTo>
                  <a:pt x="595883" y="498812"/>
                </a:lnTo>
                <a:lnTo>
                  <a:pt x="595883" y="506729"/>
                </a:lnTo>
                <a:lnTo>
                  <a:pt x="251388" y="506729"/>
                </a:lnTo>
                <a:lnTo>
                  <a:pt x="74485" y="506729"/>
                </a:lnTo>
                <a:lnTo>
                  <a:pt x="9310" y="506729"/>
                </a:lnTo>
                <a:lnTo>
                  <a:pt x="0" y="506729"/>
                </a:lnTo>
                <a:lnTo>
                  <a:pt x="0" y="213776"/>
                </a:lnTo>
                <a:lnTo>
                  <a:pt x="0" y="63341"/>
                </a:lnTo>
                <a:lnTo>
                  <a:pt x="0" y="7917"/>
                </a:lnTo>
                <a:lnTo>
                  <a:pt x="0" y="0"/>
                </a:lnTo>
                <a:lnTo>
                  <a:pt x="72981" y="0"/>
                </a:lnTo>
                <a:lnTo>
                  <a:pt x="110458" y="0"/>
                </a:lnTo>
                <a:lnTo>
                  <a:pt x="124265" y="0"/>
                </a:lnTo>
                <a:lnTo>
                  <a:pt x="126237" y="0"/>
                </a:lnTo>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8"/>
          <p:cNvSpPr/>
          <p:nvPr/>
        </p:nvSpPr>
        <p:spPr>
          <a:xfrm>
            <a:off x="2128647" y="2689351"/>
            <a:ext cx="384810" cy="0"/>
          </a:xfrm>
          <a:custGeom>
            <a:avLst/>
            <a:gdLst/>
            <a:ahLst/>
            <a:cxnLst/>
            <a:rect l="l" t="t" r="r" b="b"/>
            <a:pathLst>
              <a:path w="384810" h="120000" extrusionOk="0">
                <a:moveTo>
                  <a:pt x="0" y="0"/>
                </a:moveTo>
                <a:lnTo>
                  <a:pt x="384429" y="0"/>
                </a:lnTo>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8"/>
          <p:cNvSpPr/>
          <p:nvPr/>
        </p:nvSpPr>
        <p:spPr>
          <a:xfrm>
            <a:off x="1897379" y="2689351"/>
            <a:ext cx="139065" cy="0"/>
          </a:xfrm>
          <a:custGeom>
            <a:avLst/>
            <a:gdLst/>
            <a:ahLst/>
            <a:cxnLst/>
            <a:rect l="l" t="t" r="r" b="b"/>
            <a:pathLst>
              <a:path w="139064" h="120000" extrusionOk="0">
                <a:moveTo>
                  <a:pt x="0" y="0"/>
                </a:moveTo>
                <a:lnTo>
                  <a:pt x="138937" y="0"/>
                </a:lnTo>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8"/>
          <p:cNvSpPr/>
          <p:nvPr/>
        </p:nvSpPr>
        <p:spPr>
          <a:xfrm>
            <a:off x="2421382" y="2623565"/>
            <a:ext cx="16510" cy="16510"/>
          </a:xfrm>
          <a:custGeom>
            <a:avLst/>
            <a:gdLst/>
            <a:ahLst/>
            <a:cxnLst/>
            <a:rect l="l" t="t" r="r" b="b"/>
            <a:pathLst>
              <a:path w="16510" h="16510" extrusionOk="0">
                <a:moveTo>
                  <a:pt x="7112" y="16002"/>
                </a:moveTo>
                <a:lnTo>
                  <a:pt x="12445" y="16002"/>
                </a:lnTo>
                <a:lnTo>
                  <a:pt x="16001" y="12446"/>
                </a:lnTo>
                <a:lnTo>
                  <a:pt x="16001" y="7112"/>
                </a:lnTo>
                <a:lnTo>
                  <a:pt x="16001" y="3556"/>
                </a:lnTo>
                <a:lnTo>
                  <a:pt x="12445" y="0"/>
                </a:lnTo>
                <a:lnTo>
                  <a:pt x="7112" y="0"/>
                </a:lnTo>
                <a:lnTo>
                  <a:pt x="3556" y="0"/>
                </a:lnTo>
                <a:lnTo>
                  <a:pt x="0" y="3556"/>
                </a:lnTo>
                <a:lnTo>
                  <a:pt x="0" y="7112"/>
                </a:lnTo>
                <a:lnTo>
                  <a:pt x="0" y="12446"/>
                </a:lnTo>
                <a:lnTo>
                  <a:pt x="3556" y="16002"/>
                </a:lnTo>
                <a:lnTo>
                  <a:pt x="7112" y="16002"/>
                </a:lnTo>
                <a:close/>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8"/>
          <p:cNvSpPr/>
          <p:nvPr/>
        </p:nvSpPr>
        <p:spPr>
          <a:xfrm>
            <a:off x="2325242" y="2623565"/>
            <a:ext cx="17780" cy="16510"/>
          </a:xfrm>
          <a:custGeom>
            <a:avLst/>
            <a:gdLst/>
            <a:ahLst/>
            <a:cxnLst/>
            <a:rect l="l" t="t" r="r" b="b"/>
            <a:pathLst>
              <a:path w="17780" h="16510" extrusionOk="0">
                <a:moveTo>
                  <a:pt x="8889" y="16002"/>
                </a:moveTo>
                <a:lnTo>
                  <a:pt x="14224" y="16002"/>
                </a:lnTo>
                <a:lnTo>
                  <a:pt x="17780" y="12446"/>
                </a:lnTo>
                <a:lnTo>
                  <a:pt x="17780" y="7112"/>
                </a:lnTo>
                <a:lnTo>
                  <a:pt x="17780" y="3556"/>
                </a:lnTo>
                <a:lnTo>
                  <a:pt x="14224" y="0"/>
                </a:lnTo>
                <a:lnTo>
                  <a:pt x="8889" y="0"/>
                </a:lnTo>
                <a:lnTo>
                  <a:pt x="5333" y="0"/>
                </a:lnTo>
                <a:lnTo>
                  <a:pt x="0" y="3556"/>
                </a:lnTo>
                <a:lnTo>
                  <a:pt x="0" y="7112"/>
                </a:lnTo>
                <a:lnTo>
                  <a:pt x="0" y="12446"/>
                </a:lnTo>
                <a:lnTo>
                  <a:pt x="5333" y="16002"/>
                </a:lnTo>
                <a:lnTo>
                  <a:pt x="8889" y="16002"/>
                </a:lnTo>
                <a:close/>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8"/>
          <p:cNvSpPr/>
          <p:nvPr/>
        </p:nvSpPr>
        <p:spPr>
          <a:xfrm>
            <a:off x="2231008" y="2623565"/>
            <a:ext cx="17780" cy="16510"/>
          </a:xfrm>
          <a:custGeom>
            <a:avLst/>
            <a:gdLst/>
            <a:ahLst/>
            <a:cxnLst/>
            <a:rect l="l" t="t" r="r" b="b"/>
            <a:pathLst>
              <a:path w="17780" h="16510" extrusionOk="0">
                <a:moveTo>
                  <a:pt x="8890" y="16002"/>
                </a:moveTo>
                <a:lnTo>
                  <a:pt x="12446" y="16002"/>
                </a:lnTo>
                <a:lnTo>
                  <a:pt x="17780" y="12446"/>
                </a:lnTo>
                <a:lnTo>
                  <a:pt x="17780" y="7112"/>
                </a:lnTo>
                <a:lnTo>
                  <a:pt x="17780" y="3556"/>
                </a:lnTo>
                <a:lnTo>
                  <a:pt x="12446" y="0"/>
                </a:lnTo>
                <a:lnTo>
                  <a:pt x="8890" y="0"/>
                </a:lnTo>
                <a:lnTo>
                  <a:pt x="3556" y="0"/>
                </a:lnTo>
                <a:lnTo>
                  <a:pt x="0" y="3556"/>
                </a:lnTo>
                <a:lnTo>
                  <a:pt x="0" y="7112"/>
                </a:lnTo>
                <a:lnTo>
                  <a:pt x="0" y="12446"/>
                </a:lnTo>
                <a:lnTo>
                  <a:pt x="3556" y="16002"/>
                </a:lnTo>
                <a:lnTo>
                  <a:pt x="8890" y="16002"/>
                </a:lnTo>
                <a:close/>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8"/>
          <p:cNvSpPr/>
          <p:nvPr/>
        </p:nvSpPr>
        <p:spPr>
          <a:xfrm>
            <a:off x="1984501" y="2844799"/>
            <a:ext cx="201295" cy="10871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8"/>
          <p:cNvSpPr/>
          <p:nvPr/>
        </p:nvSpPr>
        <p:spPr>
          <a:xfrm>
            <a:off x="2085213" y="2506979"/>
            <a:ext cx="0" cy="447040"/>
          </a:xfrm>
          <a:custGeom>
            <a:avLst/>
            <a:gdLst/>
            <a:ahLst/>
            <a:cxnLst/>
            <a:rect l="l" t="t" r="r" b="b"/>
            <a:pathLst>
              <a:path w="120000" h="447039" extrusionOk="0">
                <a:moveTo>
                  <a:pt x="0" y="0"/>
                </a:moveTo>
                <a:lnTo>
                  <a:pt x="0" y="446531"/>
                </a:lnTo>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8"/>
          <p:cNvSpPr/>
          <p:nvPr/>
        </p:nvSpPr>
        <p:spPr>
          <a:xfrm>
            <a:off x="2364485" y="2830829"/>
            <a:ext cx="303530" cy="304800"/>
          </a:xfrm>
          <a:custGeom>
            <a:avLst/>
            <a:gdLst/>
            <a:ahLst/>
            <a:cxnLst/>
            <a:rect l="l" t="t" r="r" b="b"/>
            <a:pathLst>
              <a:path w="303530" h="304800" extrusionOk="0">
                <a:moveTo>
                  <a:pt x="151637" y="0"/>
                </a:moveTo>
                <a:lnTo>
                  <a:pt x="104399" y="7552"/>
                </a:lnTo>
                <a:lnTo>
                  <a:pt x="63293" y="28606"/>
                </a:lnTo>
                <a:lnTo>
                  <a:pt x="30640" y="60757"/>
                </a:lnTo>
                <a:lnTo>
                  <a:pt x="30456" y="61100"/>
                </a:lnTo>
                <a:lnTo>
                  <a:pt x="70738" y="101600"/>
                </a:lnTo>
                <a:lnTo>
                  <a:pt x="8762" y="101600"/>
                </a:lnTo>
                <a:lnTo>
                  <a:pt x="5587" y="193039"/>
                </a:lnTo>
                <a:lnTo>
                  <a:pt x="26104" y="237666"/>
                </a:lnTo>
                <a:lnTo>
                  <a:pt x="59134" y="273065"/>
                </a:lnTo>
                <a:lnTo>
                  <a:pt x="101903" y="296392"/>
                </a:lnTo>
                <a:lnTo>
                  <a:pt x="151637" y="304800"/>
                </a:lnTo>
                <a:lnTo>
                  <a:pt x="199595" y="297033"/>
                </a:lnTo>
                <a:lnTo>
                  <a:pt x="241224" y="275405"/>
                </a:lnTo>
                <a:lnTo>
                  <a:pt x="274039" y="242419"/>
                </a:lnTo>
                <a:lnTo>
                  <a:pt x="283757" y="223519"/>
                </a:lnTo>
                <a:lnTo>
                  <a:pt x="202183" y="223519"/>
                </a:lnTo>
                <a:lnTo>
                  <a:pt x="141477" y="162559"/>
                </a:lnTo>
                <a:lnTo>
                  <a:pt x="141477" y="71119"/>
                </a:lnTo>
                <a:lnTo>
                  <a:pt x="278533" y="71119"/>
                </a:lnTo>
                <a:lnTo>
                  <a:pt x="274039" y="62380"/>
                </a:lnTo>
                <a:lnTo>
                  <a:pt x="241224" y="29394"/>
                </a:lnTo>
                <a:lnTo>
                  <a:pt x="199595" y="7766"/>
                </a:lnTo>
                <a:lnTo>
                  <a:pt x="151637" y="0"/>
                </a:lnTo>
                <a:close/>
              </a:path>
              <a:path w="303530" h="304800" extrusionOk="0">
                <a:moveTo>
                  <a:pt x="278533" y="71119"/>
                </a:moveTo>
                <a:lnTo>
                  <a:pt x="141477" y="71119"/>
                </a:lnTo>
                <a:lnTo>
                  <a:pt x="202183" y="223519"/>
                </a:lnTo>
                <a:lnTo>
                  <a:pt x="283757" y="223519"/>
                </a:lnTo>
                <a:lnTo>
                  <a:pt x="295552" y="200582"/>
                </a:lnTo>
                <a:lnTo>
                  <a:pt x="303275" y="152400"/>
                </a:lnTo>
                <a:lnTo>
                  <a:pt x="295552" y="104217"/>
                </a:lnTo>
                <a:lnTo>
                  <a:pt x="278533" y="71119"/>
                </a:lnTo>
                <a:close/>
              </a:path>
              <a:path w="303530" h="304800" extrusionOk="0">
                <a:moveTo>
                  <a:pt x="0" y="30479"/>
                </a:moveTo>
                <a:lnTo>
                  <a:pt x="0" y="101600"/>
                </a:lnTo>
                <a:lnTo>
                  <a:pt x="8762" y="101600"/>
                </a:lnTo>
                <a:lnTo>
                  <a:pt x="30456" y="61100"/>
                </a:lnTo>
                <a:lnTo>
                  <a:pt x="0" y="3047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8"/>
          <p:cNvSpPr/>
          <p:nvPr/>
        </p:nvSpPr>
        <p:spPr>
          <a:xfrm>
            <a:off x="2496057" y="2892043"/>
            <a:ext cx="80518" cy="17221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p8"/>
          <p:cNvSpPr/>
          <p:nvPr/>
        </p:nvSpPr>
        <p:spPr>
          <a:xfrm>
            <a:off x="2364485" y="2861309"/>
            <a:ext cx="71120" cy="71120"/>
          </a:xfrm>
          <a:custGeom>
            <a:avLst/>
            <a:gdLst/>
            <a:ahLst/>
            <a:cxnLst/>
            <a:rect l="l" t="t" r="r" b="b"/>
            <a:pathLst>
              <a:path w="71119" h="71119" extrusionOk="0">
                <a:moveTo>
                  <a:pt x="0" y="0"/>
                </a:moveTo>
                <a:lnTo>
                  <a:pt x="0" y="41116"/>
                </a:lnTo>
                <a:lnTo>
                  <a:pt x="0" y="62230"/>
                </a:lnTo>
                <a:lnTo>
                  <a:pt x="0" y="70008"/>
                </a:lnTo>
                <a:lnTo>
                  <a:pt x="0" y="71120"/>
                </a:lnTo>
                <a:lnTo>
                  <a:pt x="40895" y="71120"/>
                </a:lnTo>
                <a:lnTo>
                  <a:pt x="61896" y="71120"/>
                </a:lnTo>
                <a:lnTo>
                  <a:pt x="69633" y="71120"/>
                </a:lnTo>
                <a:lnTo>
                  <a:pt x="70738" y="71120"/>
                </a:lnTo>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8"/>
          <p:cNvSpPr/>
          <p:nvPr/>
        </p:nvSpPr>
        <p:spPr>
          <a:xfrm>
            <a:off x="2370073" y="2830829"/>
            <a:ext cx="297815" cy="304800"/>
          </a:xfrm>
          <a:custGeom>
            <a:avLst/>
            <a:gdLst/>
            <a:ahLst/>
            <a:cxnLst/>
            <a:rect l="l" t="t" r="r" b="b"/>
            <a:pathLst>
              <a:path w="297814" h="304800" extrusionOk="0">
                <a:moveTo>
                  <a:pt x="0" y="193039"/>
                </a:moveTo>
                <a:lnTo>
                  <a:pt x="20516" y="237666"/>
                </a:lnTo>
                <a:lnTo>
                  <a:pt x="53546" y="273065"/>
                </a:lnTo>
                <a:lnTo>
                  <a:pt x="96315" y="296392"/>
                </a:lnTo>
                <a:lnTo>
                  <a:pt x="146050" y="304800"/>
                </a:lnTo>
                <a:lnTo>
                  <a:pt x="194007" y="297033"/>
                </a:lnTo>
                <a:lnTo>
                  <a:pt x="235636" y="275405"/>
                </a:lnTo>
                <a:lnTo>
                  <a:pt x="268451" y="242419"/>
                </a:lnTo>
                <a:lnTo>
                  <a:pt x="289964" y="200582"/>
                </a:lnTo>
                <a:lnTo>
                  <a:pt x="297688" y="152400"/>
                </a:lnTo>
                <a:lnTo>
                  <a:pt x="289964" y="104217"/>
                </a:lnTo>
                <a:lnTo>
                  <a:pt x="268451" y="62380"/>
                </a:lnTo>
                <a:lnTo>
                  <a:pt x="235636" y="29394"/>
                </a:lnTo>
                <a:lnTo>
                  <a:pt x="194007" y="7766"/>
                </a:lnTo>
                <a:lnTo>
                  <a:pt x="146050" y="0"/>
                </a:lnTo>
                <a:lnTo>
                  <a:pt x="98811" y="7552"/>
                </a:lnTo>
                <a:lnTo>
                  <a:pt x="57705" y="28606"/>
                </a:lnTo>
                <a:lnTo>
                  <a:pt x="25052" y="60757"/>
                </a:lnTo>
                <a:lnTo>
                  <a:pt x="3175" y="101600"/>
                </a:lnTo>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8"/>
          <p:cNvSpPr/>
          <p:nvPr/>
        </p:nvSpPr>
        <p:spPr>
          <a:xfrm>
            <a:off x="5938265" y="2529839"/>
            <a:ext cx="0" cy="139700"/>
          </a:xfrm>
          <a:custGeom>
            <a:avLst/>
            <a:gdLst/>
            <a:ahLst/>
            <a:cxnLst/>
            <a:rect l="l" t="t" r="r" b="b"/>
            <a:pathLst>
              <a:path w="120000" h="139700" extrusionOk="0">
                <a:moveTo>
                  <a:pt x="0" y="0"/>
                </a:moveTo>
                <a:lnTo>
                  <a:pt x="0" y="139572"/>
                </a:lnTo>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8"/>
          <p:cNvSpPr/>
          <p:nvPr/>
        </p:nvSpPr>
        <p:spPr>
          <a:xfrm>
            <a:off x="6168263" y="2529839"/>
            <a:ext cx="0" cy="139700"/>
          </a:xfrm>
          <a:custGeom>
            <a:avLst/>
            <a:gdLst/>
            <a:ahLst/>
            <a:cxnLst/>
            <a:rect l="l" t="t" r="r" b="b"/>
            <a:pathLst>
              <a:path w="120000" h="139700" extrusionOk="0">
                <a:moveTo>
                  <a:pt x="0" y="0"/>
                </a:moveTo>
                <a:lnTo>
                  <a:pt x="0" y="139572"/>
                </a:lnTo>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8"/>
          <p:cNvSpPr/>
          <p:nvPr/>
        </p:nvSpPr>
        <p:spPr>
          <a:xfrm>
            <a:off x="6395846" y="2529839"/>
            <a:ext cx="0" cy="139700"/>
          </a:xfrm>
          <a:custGeom>
            <a:avLst/>
            <a:gdLst/>
            <a:ahLst/>
            <a:cxnLst/>
            <a:rect l="l" t="t" r="r" b="b"/>
            <a:pathLst>
              <a:path w="120000" h="139700" extrusionOk="0">
                <a:moveTo>
                  <a:pt x="0" y="0"/>
                </a:moveTo>
                <a:lnTo>
                  <a:pt x="0" y="139572"/>
                </a:lnTo>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8"/>
          <p:cNvSpPr/>
          <p:nvPr/>
        </p:nvSpPr>
        <p:spPr>
          <a:xfrm>
            <a:off x="6003416" y="2529839"/>
            <a:ext cx="99821" cy="14198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8"/>
          <p:cNvSpPr/>
          <p:nvPr/>
        </p:nvSpPr>
        <p:spPr>
          <a:xfrm>
            <a:off x="6233414" y="2529839"/>
            <a:ext cx="97408" cy="141985"/>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8"/>
          <p:cNvSpPr/>
          <p:nvPr/>
        </p:nvSpPr>
        <p:spPr>
          <a:xfrm>
            <a:off x="6460997" y="2529839"/>
            <a:ext cx="99822" cy="141985"/>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8"/>
          <p:cNvSpPr/>
          <p:nvPr/>
        </p:nvSpPr>
        <p:spPr>
          <a:xfrm>
            <a:off x="5938265" y="2936493"/>
            <a:ext cx="0" cy="142240"/>
          </a:xfrm>
          <a:custGeom>
            <a:avLst/>
            <a:gdLst/>
            <a:ahLst/>
            <a:cxnLst/>
            <a:rect l="l" t="t" r="r" b="b"/>
            <a:pathLst>
              <a:path w="120000" h="142239" extrusionOk="0">
                <a:moveTo>
                  <a:pt x="0" y="0"/>
                </a:moveTo>
                <a:lnTo>
                  <a:pt x="0" y="141985"/>
                </a:lnTo>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8"/>
          <p:cNvSpPr/>
          <p:nvPr/>
        </p:nvSpPr>
        <p:spPr>
          <a:xfrm>
            <a:off x="6168263" y="2936493"/>
            <a:ext cx="0" cy="142240"/>
          </a:xfrm>
          <a:custGeom>
            <a:avLst/>
            <a:gdLst/>
            <a:ahLst/>
            <a:cxnLst/>
            <a:rect l="l" t="t" r="r" b="b"/>
            <a:pathLst>
              <a:path w="120000" h="142239" extrusionOk="0">
                <a:moveTo>
                  <a:pt x="0" y="0"/>
                </a:moveTo>
                <a:lnTo>
                  <a:pt x="0" y="141985"/>
                </a:lnTo>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8"/>
          <p:cNvSpPr/>
          <p:nvPr/>
        </p:nvSpPr>
        <p:spPr>
          <a:xfrm>
            <a:off x="6395846" y="2936493"/>
            <a:ext cx="0" cy="142240"/>
          </a:xfrm>
          <a:custGeom>
            <a:avLst/>
            <a:gdLst/>
            <a:ahLst/>
            <a:cxnLst/>
            <a:rect l="l" t="t" r="r" b="b"/>
            <a:pathLst>
              <a:path w="120000" h="142239" extrusionOk="0">
                <a:moveTo>
                  <a:pt x="0" y="0"/>
                </a:moveTo>
                <a:lnTo>
                  <a:pt x="0" y="141985"/>
                </a:lnTo>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8"/>
          <p:cNvSpPr/>
          <p:nvPr/>
        </p:nvSpPr>
        <p:spPr>
          <a:xfrm>
            <a:off x="6003416" y="2936493"/>
            <a:ext cx="99821" cy="141985"/>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8"/>
          <p:cNvSpPr/>
          <p:nvPr/>
        </p:nvSpPr>
        <p:spPr>
          <a:xfrm>
            <a:off x="6233414" y="2936493"/>
            <a:ext cx="97408" cy="141985"/>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8"/>
          <p:cNvSpPr/>
          <p:nvPr/>
        </p:nvSpPr>
        <p:spPr>
          <a:xfrm>
            <a:off x="6460997" y="2936493"/>
            <a:ext cx="99822" cy="141985"/>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8"/>
          <p:cNvSpPr/>
          <p:nvPr/>
        </p:nvSpPr>
        <p:spPr>
          <a:xfrm>
            <a:off x="6093333" y="2736849"/>
            <a:ext cx="0" cy="139700"/>
          </a:xfrm>
          <a:custGeom>
            <a:avLst/>
            <a:gdLst/>
            <a:ahLst/>
            <a:cxnLst/>
            <a:rect l="l" t="t" r="r" b="b"/>
            <a:pathLst>
              <a:path w="120000" h="139700" extrusionOk="0">
                <a:moveTo>
                  <a:pt x="0" y="0"/>
                </a:moveTo>
                <a:lnTo>
                  <a:pt x="0" y="139572"/>
                </a:lnTo>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8"/>
          <p:cNvSpPr/>
          <p:nvPr/>
        </p:nvSpPr>
        <p:spPr>
          <a:xfrm>
            <a:off x="6320916" y="2736849"/>
            <a:ext cx="0" cy="139700"/>
          </a:xfrm>
          <a:custGeom>
            <a:avLst/>
            <a:gdLst/>
            <a:ahLst/>
            <a:cxnLst/>
            <a:rect l="l" t="t" r="r" b="b"/>
            <a:pathLst>
              <a:path w="120000" h="139700" extrusionOk="0">
                <a:moveTo>
                  <a:pt x="0" y="0"/>
                </a:moveTo>
                <a:lnTo>
                  <a:pt x="0" y="139572"/>
                </a:lnTo>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8"/>
          <p:cNvSpPr/>
          <p:nvPr/>
        </p:nvSpPr>
        <p:spPr>
          <a:xfrm>
            <a:off x="5928359" y="2736849"/>
            <a:ext cx="99821" cy="142112"/>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8"/>
          <p:cNvSpPr/>
          <p:nvPr/>
        </p:nvSpPr>
        <p:spPr>
          <a:xfrm>
            <a:off x="6158357" y="2736849"/>
            <a:ext cx="97408" cy="142112"/>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8"/>
          <p:cNvSpPr/>
          <p:nvPr/>
        </p:nvSpPr>
        <p:spPr>
          <a:xfrm>
            <a:off x="6385940" y="2736849"/>
            <a:ext cx="99821" cy="142112"/>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 name="Google Shape;232;p8"/>
          <p:cNvSpPr/>
          <p:nvPr/>
        </p:nvSpPr>
        <p:spPr>
          <a:xfrm>
            <a:off x="6550914" y="2736849"/>
            <a:ext cx="0" cy="139700"/>
          </a:xfrm>
          <a:custGeom>
            <a:avLst/>
            <a:gdLst/>
            <a:ahLst/>
            <a:cxnLst/>
            <a:rect l="l" t="t" r="r" b="b"/>
            <a:pathLst>
              <a:path w="120000" h="139700" extrusionOk="0">
                <a:moveTo>
                  <a:pt x="0" y="0"/>
                </a:moveTo>
                <a:lnTo>
                  <a:pt x="0" y="139572"/>
                </a:lnTo>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 name="Google Shape;233;p8"/>
          <p:cNvSpPr/>
          <p:nvPr/>
        </p:nvSpPr>
        <p:spPr>
          <a:xfrm>
            <a:off x="9728454" y="2559557"/>
            <a:ext cx="805180" cy="513715"/>
          </a:xfrm>
          <a:custGeom>
            <a:avLst/>
            <a:gdLst/>
            <a:ahLst/>
            <a:cxnLst/>
            <a:rect l="l" t="t" r="r" b="b"/>
            <a:pathLst>
              <a:path w="805179" h="513714" extrusionOk="0">
                <a:moveTo>
                  <a:pt x="657351" y="511175"/>
                </a:moveTo>
                <a:lnTo>
                  <a:pt x="657351" y="513588"/>
                </a:lnTo>
                <a:lnTo>
                  <a:pt x="396337" y="513588"/>
                </a:lnTo>
                <a:lnTo>
                  <a:pt x="262302" y="513588"/>
                </a:lnTo>
                <a:lnTo>
                  <a:pt x="212921" y="513588"/>
                </a:lnTo>
                <a:lnTo>
                  <a:pt x="205867" y="513588"/>
                </a:lnTo>
                <a:lnTo>
                  <a:pt x="203453" y="513588"/>
                </a:lnTo>
                <a:lnTo>
                  <a:pt x="201168" y="513588"/>
                </a:lnTo>
                <a:lnTo>
                  <a:pt x="155394" y="508142"/>
                </a:lnTo>
                <a:lnTo>
                  <a:pt x="113189" y="492635"/>
                </a:lnTo>
                <a:lnTo>
                  <a:pt x="75817" y="468311"/>
                </a:lnTo>
                <a:lnTo>
                  <a:pt x="44547" y="436413"/>
                </a:lnTo>
                <a:lnTo>
                  <a:pt x="20642" y="398186"/>
                </a:lnTo>
                <a:lnTo>
                  <a:pt x="5371" y="354874"/>
                </a:lnTo>
                <a:lnTo>
                  <a:pt x="0" y="307721"/>
                </a:lnTo>
                <a:lnTo>
                  <a:pt x="5371" y="260654"/>
                </a:lnTo>
                <a:lnTo>
                  <a:pt x="20642" y="217653"/>
                </a:lnTo>
                <a:lnTo>
                  <a:pt x="44547" y="179874"/>
                </a:lnTo>
                <a:lnTo>
                  <a:pt x="75817" y="148477"/>
                </a:lnTo>
                <a:lnTo>
                  <a:pt x="113189" y="124616"/>
                </a:lnTo>
                <a:lnTo>
                  <a:pt x="155394" y="109452"/>
                </a:lnTo>
                <a:lnTo>
                  <a:pt x="201168" y="104139"/>
                </a:lnTo>
                <a:lnTo>
                  <a:pt x="211720" y="104177"/>
                </a:lnTo>
                <a:lnTo>
                  <a:pt x="222250" y="104441"/>
                </a:lnTo>
                <a:lnTo>
                  <a:pt x="232779" y="105157"/>
                </a:lnTo>
                <a:lnTo>
                  <a:pt x="243331" y="106552"/>
                </a:lnTo>
                <a:lnTo>
                  <a:pt x="270419" y="70892"/>
                </a:lnTo>
                <a:lnTo>
                  <a:pt x="303456" y="41394"/>
                </a:lnTo>
                <a:lnTo>
                  <a:pt x="341657" y="19072"/>
                </a:lnTo>
                <a:lnTo>
                  <a:pt x="384234" y="4936"/>
                </a:lnTo>
                <a:lnTo>
                  <a:pt x="430402" y="0"/>
                </a:lnTo>
                <a:lnTo>
                  <a:pt x="478076" y="5185"/>
                </a:lnTo>
                <a:lnTo>
                  <a:pt x="522094" y="20020"/>
                </a:lnTo>
                <a:lnTo>
                  <a:pt x="561394" y="43427"/>
                </a:lnTo>
                <a:lnTo>
                  <a:pt x="594919" y="74324"/>
                </a:lnTo>
                <a:lnTo>
                  <a:pt x="621608" y="111634"/>
                </a:lnTo>
                <a:lnTo>
                  <a:pt x="640401" y="154275"/>
                </a:lnTo>
                <a:lnTo>
                  <a:pt x="650240" y="201167"/>
                </a:lnTo>
                <a:lnTo>
                  <a:pt x="699560" y="209001"/>
                </a:lnTo>
                <a:lnTo>
                  <a:pt x="742017" y="230916"/>
                </a:lnTo>
                <a:lnTo>
                  <a:pt x="775256" y="264535"/>
                </a:lnTo>
                <a:lnTo>
                  <a:pt x="796926" y="307482"/>
                </a:lnTo>
                <a:lnTo>
                  <a:pt x="804672" y="357377"/>
                </a:lnTo>
                <a:lnTo>
                  <a:pt x="797202" y="404950"/>
                </a:lnTo>
                <a:lnTo>
                  <a:pt x="776370" y="446627"/>
                </a:lnTo>
                <a:lnTo>
                  <a:pt x="744541" y="479898"/>
                </a:lnTo>
                <a:lnTo>
                  <a:pt x="704079" y="502251"/>
                </a:lnTo>
                <a:lnTo>
                  <a:pt x="657351" y="511175"/>
                </a:lnTo>
                <a:close/>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234;p8"/>
          <p:cNvSpPr/>
          <p:nvPr/>
        </p:nvSpPr>
        <p:spPr>
          <a:xfrm>
            <a:off x="10004297" y="2725673"/>
            <a:ext cx="253365" cy="253365"/>
          </a:xfrm>
          <a:custGeom>
            <a:avLst/>
            <a:gdLst/>
            <a:ahLst/>
            <a:cxnLst/>
            <a:rect l="l" t="t" r="r" b="b"/>
            <a:pathLst>
              <a:path w="253365" h="253364" extrusionOk="0">
                <a:moveTo>
                  <a:pt x="0" y="252984"/>
                </a:moveTo>
                <a:lnTo>
                  <a:pt x="0" y="106727"/>
                </a:lnTo>
                <a:lnTo>
                  <a:pt x="0" y="31623"/>
                </a:lnTo>
                <a:lnTo>
                  <a:pt x="0" y="3952"/>
                </a:lnTo>
                <a:lnTo>
                  <a:pt x="0" y="0"/>
                </a:lnTo>
                <a:lnTo>
                  <a:pt x="146256" y="0"/>
                </a:lnTo>
                <a:lnTo>
                  <a:pt x="221360" y="0"/>
                </a:lnTo>
                <a:lnTo>
                  <a:pt x="249031" y="0"/>
                </a:lnTo>
                <a:lnTo>
                  <a:pt x="252983" y="0"/>
                </a:lnTo>
                <a:lnTo>
                  <a:pt x="252983" y="146256"/>
                </a:lnTo>
                <a:lnTo>
                  <a:pt x="252983" y="221361"/>
                </a:lnTo>
                <a:lnTo>
                  <a:pt x="252983" y="249031"/>
                </a:lnTo>
                <a:lnTo>
                  <a:pt x="252983" y="252984"/>
                </a:lnTo>
                <a:lnTo>
                  <a:pt x="0" y="252984"/>
                </a:lnTo>
                <a:close/>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235;p8"/>
          <p:cNvSpPr/>
          <p:nvPr/>
        </p:nvSpPr>
        <p:spPr>
          <a:xfrm>
            <a:off x="10004297" y="2764027"/>
            <a:ext cx="253365" cy="155575"/>
          </a:xfrm>
          <a:custGeom>
            <a:avLst/>
            <a:gdLst/>
            <a:ahLst/>
            <a:cxnLst/>
            <a:rect l="l" t="t" r="r" b="b"/>
            <a:pathLst>
              <a:path w="253365" h="155575" extrusionOk="0">
                <a:moveTo>
                  <a:pt x="252983" y="117348"/>
                </a:moveTo>
                <a:lnTo>
                  <a:pt x="252983" y="117348"/>
                </a:lnTo>
                <a:lnTo>
                  <a:pt x="197993" y="117348"/>
                </a:lnTo>
                <a:lnTo>
                  <a:pt x="197484" y="116840"/>
                </a:lnTo>
                <a:lnTo>
                  <a:pt x="197357" y="116205"/>
                </a:lnTo>
                <a:lnTo>
                  <a:pt x="190309" y="88157"/>
                </a:lnTo>
                <a:lnTo>
                  <a:pt x="186690" y="73755"/>
                </a:lnTo>
                <a:lnTo>
                  <a:pt x="185356" y="68449"/>
                </a:lnTo>
                <a:lnTo>
                  <a:pt x="185166" y="67691"/>
                </a:lnTo>
                <a:lnTo>
                  <a:pt x="185038" y="66929"/>
                </a:lnTo>
                <a:lnTo>
                  <a:pt x="184403" y="66548"/>
                </a:lnTo>
                <a:lnTo>
                  <a:pt x="183642" y="66548"/>
                </a:lnTo>
                <a:lnTo>
                  <a:pt x="166901" y="66548"/>
                </a:lnTo>
                <a:lnTo>
                  <a:pt x="158305" y="66548"/>
                </a:lnTo>
                <a:lnTo>
                  <a:pt x="155138" y="66548"/>
                </a:lnTo>
                <a:lnTo>
                  <a:pt x="154685" y="66548"/>
                </a:lnTo>
                <a:lnTo>
                  <a:pt x="153924" y="66548"/>
                </a:lnTo>
                <a:lnTo>
                  <a:pt x="153416" y="66040"/>
                </a:lnTo>
                <a:lnTo>
                  <a:pt x="153288" y="65278"/>
                </a:lnTo>
                <a:lnTo>
                  <a:pt x="144258" y="28420"/>
                </a:lnTo>
                <a:lnTo>
                  <a:pt x="139620" y="9493"/>
                </a:lnTo>
                <a:lnTo>
                  <a:pt x="137912" y="2520"/>
                </a:lnTo>
                <a:lnTo>
                  <a:pt x="137668" y="1524"/>
                </a:lnTo>
                <a:lnTo>
                  <a:pt x="137286" y="0"/>
                </a:lnTo>
                <a:lnTo>
                  <a:pt x="135127" y="0"/>
                </a:lnTo>
                <a:lnTo>
                  <a:pt x="134747" y="1524"/>
                </a:lnTo>
                <a:lnTo>
                  <a:pt x="112059" y="89483"/>
                </a:lnTo>
                <a:lnTo>
                  <a:pt x="100409" y="134651"/>
                </a:lnTo>
                <a:lnTo>
                  <a:pt x="96117" y="151292"/>
                </a:lnTo>
                <a:lnTo>
                  <a:pt x="95503" y="153670"/>
                </a:lnTo>
                <a:lnTo>
                  <a:pt x="95250" y="154812"/>
                </a:lnTo>
                <a:lnTo>
                  <a:pt x="93852" y="155194"/>
                </a:lnTo>
                <a:lnTo>
                  <a:pt x="92963" y="154432"/>
                </a:lnTo>
                <a:lnTo>
                  <a:pt x="72185" y="133580"/>
                </a:lnTo>
                <a:lnTo>
                  <a:pt x="61515" y="122872"/>
                </a:lnTo>
                <a:lnTo>
                  <a:pt x="57584" y="118927"/>
                </a:lnTo>
                <a:lnTo>
                  <a:pt x="57023" y="118364"/>
                </a:lnTo>
                <a:lnTo>
                  <a:pt x="56387" y="117856"/>
                </a:lnTo>
                <a:lnTo>
                  <a:pt x="55499" y="117856"/>
                </a:lnTo>
                <a:lnTo>
                  <a:pt x="54863" y="118364"/>
                </a:lnTo>
                <a:lnTo>
                  <a:pt x="36956" y="136271"/>
                </a:lnTo>
                <a:lnTo>
                  <a:pt x="36702" y="136652"/>
                </a:lnTo>
                <a:lnTo>
                  <a:pt x="36322" y="136779"/>
                </a:lnTo>
                <a:lnTo>
                  <a:pt x="35941" y="136779"/>
                </a:lnTo>
                <a:lnTo>
                  <a:pt x="15162" y="136779"/>
                </a:lnTo>
                <a:lnTo>
                  <a:pt x="4492" y="136779"/>
                </a:lnTo>
                <a:lnTo>
                  <a:pt x="561" y="136779"/>
                </a:lnTo>
                <a:lnTo>
                  <a:pt x="0" y="136779"/>
                </a:lnTo>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39"/>
        <p:cNvGrpSpPr/>
        <p:nvPr/>
      </p:nvGrpSpPr>
      <p:grpSpPr>
        <a:xfrm>
          <a:off x="0" y="0"/>
          <a:ext cx="0" cy="0"/>
          <a:chOff x="0" y="0"/>
          <a:chExt cx="0" cy="0"/>
        </a:xfrm>
      </p:grpSpPr>
      <p:sp>
        <p:nvSpPr>
          <p:cNvPr id="240" name="Google Shape;240;p9"/>
          <p:cNvSpPr txBox="1">
            <a:spLocks noGrp="1"/>
          </p:cNvSpPr>
          <p:nvPr>
            <p:ph type="title"/>
          </p:nvPr>
        </p:nvSpPr>
        <p:spPr>
          <a:xfrm>
            <a:off x="422249" y="267969"/>
            <a:ext cx="8733155" cy="939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6000"/>
              <a:t>Introducing Azure DevOps</a:t>
            </a:r>
            <a:endParaRPr sz="6000"/>
          </a:p>
        </p:txBody>
      </p:sp>
      <p:sp>
        <p:nvSpPr>
          <p:cNvPr id="241" name="Google Shape;241;p9"/>
          <p:cNvSpPr/>
          <p:nvPr/>
        </p:nvSpPr>
        <p:spPr>
          <a:xfrm>
            <a:off x="4363211" y="1801367"/>
            <a:ext cx="722376" cy="72085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9"/>
          <p:cNvSpPr/>
          <p:nvPr/>
        </p:nvSpPr>
        <p:spPr>
          <a:xfrm>
            <a:off x="4363211" y="4523231"/>
            <a:ext cx="736091" cy="71932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p9"/>
          <p:cNvSpPr/>
          <p:nvPr/>
        </p:nvSpPr>
        <p:spPr>
          <a:xfrm>
            <a:off x="434340" y="1801367"/>
            <a:ext cx="737616" cy="72085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9"/>
          <p:cNvSpPr/>
          <p:nvPr/>
        </p:nvSpPr>
        <p:spPr>
          <a:xfrm>
            <a:off x="8540343" y="1801367"/>
            <a:ext cx="655624" cy="720851"/>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9"/>
          <p:cNvSpPr/>
          <p:nvPr/>
        </p:nvSpPr>
        <p:spPr>
          <a:xfrm>
            <a:off x="434340" y="4523231"/>
            <a:ext cx="693915" cy="719327"/>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9"/>
          <p:cNvSpPr txBox="1"/>
          <p:nvPr/>
        </p:nvSpPr>
        <p:spPr>
          <a:xfrm>
            <a:off x="422249" y="2521328"/>
            <a:ext cx="2939415" cy="1477645"/>
          </a:xfrm>
          <a:prstGeom prst="rect">
            <a:avLst/>
          </a:prstGeom>
          <a:noFill/>
          <a:ln>
            <a:noFill/>
          </a:ln>
        </p:spPr>
        <p:txBody>
          <a:bodyPr spcFirstLastPara="1" wrap="square" lIns="0" tIns="119375" rIns="0" bIns="0" anchor="t" anchorCtr="0">
            <a:spAutoFit/>
          </a:bodyPr>
          <a:lstStyle/>
          <a:p>
            <a:pPr marL="12700" marR="0" lvl="0" indent="0" algn="l" rtl="0">
              <a:lnSpc>
                <a:spcPct val="100000"/>
              </a:lnSpc>
              <a:spcBef>
                <a:spcPts val="0"/>
              </a:spcBef>
              <a:spcAft>
                <a:spcPts val="0"/>
              </a:spcAft>
              <a:buNone/>
            </a:pPr>
            <a:r>
              <a:rPr lang="en-US" sz="1800" b="1">
                <a:solidFill>
                  <a:srgbClr val="00B193"/>
                </a:solidFill>
                <a:latin typeface="Quattrocento Sans"/>
                <a:ea typeface="Quattrocento Sans"/>
                <a:cs typeface="Quattrocento Sans"/>
                <a:sym typeface="Quattrocento Sans"/>
              </a:rPr>
              <a:t>Azure Boards</a:t>
            </a:r>
            <a:endParaRPr sz="1800">
              <a:solidFill>
                <a:schemeClr val="dk1"/>
              </a:solidFill>
              <a:latin typeface="Quattrocento Sans"/>
              <a:ea typeface="Quattrocento Sans"/>
              <a:cs typeface="Quattrocento Sans"/>
              <a:sym typeface="Quattrocento Sans"/>
            </a:endParaRPr>
          </a:p>
          <a:p>
            <a:pPr marL="12700" marR="5080" lvl="0" indent="0" algn="l" rtl="0">
              <a:lnSpc>
                <a:spcPct val="100000"/>
              </a:lnSpc>
              <a:spcBef>
                <a:spcPts val="750"/>
              </a:spcBef>
              <a:spcAft>
                <a:spcPts val="0"/>
              </a:spcAft>
              <a:buNone/>
            </a:pPr>
            <a:r>
              <a:rPr lang="en-US" sz="1600">
                <a:solidFill>
                  <a:srgbClr val="7E7E7E"/>
                </a:solidFill>
                <a:latin typeface="Quattrocento Sans"/>
                <a:ea typeface="Quattrocento Sans"/>
                <a:cs typeface="Quattrocento Sans"/>
                <a:sym typeface="Quattrocento Sans"/>
              </a:rPr>
              <a:t>Deliver value to your users faster  using proven agile tools to plan,  track, and discuss work across  your teams.</a:t>
            </a:r>
            <a:endParaRPr sz="1600">
              <a:solidFill>
                <a:schemeClr val="dk1"/>
              </a:solidFill>
              <a:latin typeface="Quattrocento Sans"/>
              <a:ea typeface="Quattrocento Sans"/>
              <a:cs typeface="Quattrocento Sans"/>
              <a:sym typeface="Quattrocento Sans"/>
            </a:endParaRPr>
          </a:p>
        </p:txBody>
      </p:sp>
      <p:sp>
        <p:nvSpPr>
          <p:cNvPr id="247" name="Google Shape;247;p9"/>
          <p:cNvSpPr txBox="1"/>
          <p:nvPr/>
        </p:nvSpPr>
        <p:spPr>
          <a:xfrm>
            <a:off x="8491855" y="2521328"/>
            <a:ext cx="2947670" cy="1721485"/>
          </a:xfrm>
          <a:prstGeom prst="rect">
            <a:avLst/>
          </a:prstGeom>
          <a:noFill/>
          <a:ln>
            <a:noFill/>
          </a:ln>
        </p:spPr>
        <p:txBody>
          <a:bodyPr spcFirstLastPara="1" wrap="square" lIns="0" tIns="119375" rIns="0" bIns="0" anchor="t" anchorCtr="0">
            <a:spAutoFit/>
          </a:bodyPr>
          <a:lstStyle/>
          <a:p>
            <a:pPr marL="12700" marR="0" lvl="0" indent="0" algn="l" rtl="0">
              <a:lnSpc>
                <a:spcPct val="100000"/>
              </a:lnSpc>
              <a:spcBef>
                <a:spcPts val="0"/>
              </a:spcBef>
              <a:spcAft>
                <a:spcPts val="0"/>
              </a:spcAft>
              <a:buNone/>
            </a:pPr>
            <a:r>
              <a:rPr lang="en-US" sz="1800" b="1">
                <a:solidFill>
                  <a:srgbClr val="D73A00"/>
                </a:solidFill>
                <a:latin typeface="Quattrocento Sans"/>
                <a:ea typeface="Quattrocento Sans"/>
                <a:cs typeface="Quattrocento Sans"/>
                <a:sym typeface="Quattrocento Sans"/>
              </a:rPr>
              <a:t>Azure Repos</a:t>
            </a:r>
            <a:endParaRPr sz="1800">
              <a:solidFill>
                <a:schemeClr val="dk1"/>
              </a:solidFill>
              <a:latin typeface="Quattrocento Sans"/>
              <a:ea typeface="Quattrocento Sans"/>
              <a:cs typeface="Quattrocento Sans"/>
              <a:sym typeface="Quattrocento Sans"/>
            </a:endParaRPr>
          </a:p>
          <a:p>
            <a:pPr marL="12700" marR="5080" lvl="0" indent="0" algn="l" rtl="0">
              <a:lnSpc>
                <a:spcPct val="100000"/>
              </a:lnSpc>
              <a:spcBef>
                <a:spcPts val="750"/>
              </a:spcBef>
              <a:spcAft>
                <a:spcPts val="0"/>
              </a:spcAft>
              <a:buNone/>
            </a:pPr>
            <a:r>
              <a:rPr lang="en-US" sz="1600">
                <a:solidFill>
                  <a:srgbClr val="7E7E7E"/>
                </a:solidFill>
                <a:latin typeface="Quattrocento Sans"/>
                <a:ea typeface="Quattrocento Sans"/>
                <a:cs typeface="Quattrocento Sans"/>
                <a:sym typeface="Quattrocento Sans"/>
              </a:rPr>
              <a:t>Get unlimited, cloud-hosted  private Git repos and collaborate  to build better code with pull  requests and advanced file  management.</a:t>
            </a:r>
            <a:endParaRPr sz="1600">
              <a:solidFill>
                <a:schemeClr val="dk1"/>
              </a:solidFill>
              <a:latin typeface="Quattrocento Sans"/>
              <a:ea typeface="Quattrocento Sans"/>
              <a:cs typeface="Quattrocento Sans"/>
              <a:sym typeface="Quattrocento Sans"/>
            </a:endParaRPr>
          </a:p>
        </p:txBody>
      </p:sp>
      <p:sp>
        <p:nvSpPr>
          <p:cNvPr id="248" name="Google Shape;248;p9"/>
          <p:cNvSpPr txBox="1"/>
          <p:nvPr/>
        </p:nvSpPr>
        <p:spPr>
          <a:xfrm>
            <a:off x="4351146" y="2521328"/>
            <a:ext cx="3431540" cy="1721485"/>
          </a:xfrm>
          <a:prstGeom prst="rect">
            <a:avLst/>
          </a:prstGeom>
          <a:noFill/>
          <a:ln>
            <a:noFill/>
          </a:ln>
        </p:spPr>
        <p:txBody>
          <a:bodyPr spcFirstLastPara="1" wrap="square" lIns="0" tIns="119375" rIns="0" bIns="0" anchor="t" anchorCtr="0">
            <a:spAutoFit/>
          </a:bodyPr>
          <a:lstStyle/>
          <a:p>
            <a:pPr marL="12700" marR="0" lvl="0" indent="0" algn="l" rtl="0">
              <a:lnSpc>
                <a:spcPct val="100000"/>
              </a:lnSpc>
              <a:spcBef>
                <a:spcPts val="0"/>
              </a:spcBef>
              <a:spcAft>
                <a:spcPts val="0"/>
              </a:spcAft>
              <a:buNone/>
            </a:pPr>
            <a:r>
              <a:rPr lang="en-US" sz="1800" b="1">
                <a:solidFill>
                  <a:srgbClr val="245FDF"/>
                </a:solidFill>
                <a:latin typeface="Quattrocento Sans"/>
                <a:ea typeface="Quattrocento Sans"/>
                <a:cs typeface="Quattrocento Sans"/>
                <a:sym typeface="Quattrocento Sans"/>
              </a:rPr>
              <a:t>Azure Pipelines</a:t>
            </a:r>
            <a:endParaRPr sz="1800">
              <a:solidFill>
                <a:schemeClr val="dk1"/>
              </a:solidFill>
              <a:latin typeface="Quattrocento Sans"/>
              <a:ea typeface="Quattrocento Sans"/>
              <a:cs typeface="Quattrocento Sans"/>
              <a:sym typeface="Quattrocento Sans"/>
            </a:endParaRPr>
          </a:p>
          <a:p>
            <a:pPr marL="12700" marR="5080" lvl="0" indent="0" algn="l" rtl="0">
              <a:lnSpc>
                <a:spcPct val="100000"/>
              </a:lnSpc>
              <a:spcBef>
                <a:spcPts val="750"/>
              </a:spcBef>
              <a:spcAft>
                <a:spcPts val="0"/>
              </a:spcAft>
              <a:buNone/>
            </a:pPr>
            <a:r>
              <a:rPr lang="en-US" sz="1600">
                <a:solidFill>
                  <a:srgbClr val="7E7E7E"/>
                </a:solidFill>
                <a:latin typeface="Quattrocento Sans"/>
                <a:ea typeface="Quattrocento Sans"/>
                <a:cs typeface="Quattrocento Sans"/>
                <a:sym typeface="Quattrocento Sans"/>
              </a:rPr>
              <a:t>Build, test, and deploy with CI/CD that  works with any language, platform,  and cloud. Connect to GitHub or any  other Git provider and deploy  continuously.</a:t>
            </a:r>
            <a:endParaRPr sz="1600">
              <a:solidFill>
                <a:schemeClr val="dk1"/>
              </a:solidFill>
              <a:latin typeface="Quattrocento Sans"/>
              <a:ea typeface="Quattrocento Sans"/>
              <a:cs typeface="Quattrocento Sans"/>
              <a:sym typeface="Quattrocento Sans"/>
            </a:endParaRPr>
          </a:p>
        </p:txBody>
      </p:sp>
      <p:sp>
        <p:nvSpPr>
          <p:cNvPr id="249" name="Google Shape;249;p9"/>
          <p:cNvSpPr txBox="1"/>
          <p:nvPr/>
        </p:nvSpPr>
        <p:spPr>
          <a:xfrm>
            <a:off x="422249" y="5199899"/>
            <a:ext cx="2691765" cy="1256030"/>
          </a:xfrm>
          <a:prstGeom prst="rect">
            <a:avLst/>
          </a:prstGeom>
          <a:noFill/>
          <a:ln>
            <a:noFill/>
          </a:ln>
        </p:spPr>
        <p:txBody>
          <a:bodyPr spcFirstLastPara="1" wrap="square" lIns="0" tIns="132075" rIns="0" bIns="0" anchor="t" anchorCtr="0">
            <a:spAutoFit/>
          </a:bodyPr>
          <a:lstStyle/>
          <a:p>
            <a:pPr marL="12700" marR="0" lvl="0" indent="0" algn="just" rtl="0">
              <a:lnSpc>
                <a:spcPct val="100000"/>
              </a:lnSpc>
              <a:spcBef>
                <a:spcPts val="0"/>
              </a:spcBef>
              <a:spcAft>
                <a:spcPts val="0"/>
              </a:spcAft>
              <a:buNone/>
            </a:pPr>
            <a:r>
              <a:rPr lang="en-US" sz="1800" b="1">
                <a:solidFill>
                  <a:srgbClr val="854BC6"/>
                </a:solidFill>
                <a:latin typeface="Quattrocento Sans"/>
                <a:ea typeface="Quattrocento Sans"/>
                <a:cs typeface="Quattrocento Sans"/>
                <a:sym typeface="Quattrocento Sans"/>
              </a:rPr>
              <a:t>Azure Test Plans</a:t>
            </a:r>
            <a:endParaRPr sz="1800">
              <a:solidFill>
                <a:schemeClr val="dk1"/>
              </a:solidFill>
              <a:latin typeface="Quattrocento Sans"/>
              <a:ea typeface="Quattrocento Sans"/>
              <a:cs typeface="Quattrocento Sans"/>
              <a:sym typeface="Quattrocento Sans"/>
            </a:endParaRPr>
          </a:p>
          <a:p>
            <a:pPr marL="12700" marR="5080" lvl="0" indent="0" algn="just" rtl="0">
              <a:lnSpc>
                <a:spcPct val="100000"/>
              </a:lnSpc>
              <a:spcBef>
                <a:spcPts val="830"/>
              </a:spcBef>
              <a:spcAft>
                <a:spcPts val="0"/>
              </a:spcAft>
              <a:buNone/>
            </a:pPr>
            <a:r>
              <a:rPr lang="en-US" sz="1600">
                <a:solidFill>
                  <a:srgbClr val="7E7E7E"/>
                </a:solidFill>
                <a:latin typeface="Quattrocento Sans"/>
                <a:ea typeface="Quattrocento Sans"/>
                <a:cs typeface="Quattrocento Sans"/>
                <a:sym typeface="Quattrocento Sans"/>
              </a:rPr>
              <a:t>Test and ship with confidence  using manual and exploratory  testing tools.</a:t>
            </a:r>
            <a:endParaRPr sz="1600">
              <a:solidFill>
                <a:schemeClr val="dk1"/>
              </a:solidFill>
              <a:latin typeface="Quattrocento Sans"/>
              <a:ea typeface="Quattrocento Sans"/>
              <a:cs typeface="Quattrocento Sans"/>
              <a:sym typeface="Quattrocento Sans"/>
            </a:endParaRPr>
          </a:p>
        </p:txBody>
      </p:sp>
      <p:sp>
        <p:nvSpPr>
          <p:cNvPr id="250" name="Google Shape;250;p9"/>
          <p:cNvSpPr txBox="1"/>
          <p:nvPr/>
        </p:nvSpPr>
        <p:spPr>
          <a:xfrm>
            <a:off x="4351146" y="5199899"/>
            <a:ext cx="3378835" cy="1256030"/>
          </a:xfrm>
          <a:prstGeom prst="rect">
            <a:avLst/>
          </a:prstGeom>
          <a:noFill/>
          <a:ln>
            <a:noFill/>
          </a:ln>
        </p:spPr>
        <p:txBody>
          <a:bodyPr spcFirstLastPara="1" wrap="square" lIns="0" tIns="132075" rIns="0" bIns="0" anchor="t" anchorCtr="0">
            <a:spAutoFit/>
          </a:bodyPr>
          <a:lstStyle/>
          <a:p>
            <a:pPr marL="12700" marR="0" lvl="0" indent="0" algn="l" rtl="0">
              <a:lnSpc>
                <a:spcPct val="100000"/>
              </a:lnSpc>
              <a:spcBef>
                <a:spcPts val="0"/>
              </a:spcBef>
              <a:spcAft>
                <a:spcPts val="0"/>
              </a:spcAft>
              <a:buNone/>
            </a:pPr>
            <a:r>
              <a:rPr lang="en-US" sz="1800" b="1">
                <a:solidFill>
                  <a:srgbClr val="CA2D6C"/>
                </a:solidFill>
                <a:latin typeface="Quattrocento Sans"/>
                <a:ea typeface="Quattrocento Sans"/>
                <a:cs typeface="Quattrocento Sans"/>
                <a:sym typeface="Quattrocento Sans"/>
              </a:rPr>
              <a:t>Azure Artifacts</a:t>
            </a:r>
            <a:endParaRPr sz="1800">
              <a:solidFill>
                <a:schemeClr val="dk1"/>
              </a:solidFill>
              <a:latin typeface="Quattrocento Sans"/>
              <a:ea typeface="Quattrocento Sans"/>
              <a:cs typeface="Quattrocento Sans"/>
              <a:sym typeface="Quattrocento Sans"/>
            </a:endParaRPr>
          </a:p>
          <a:p>
            <a:pPr marL="12700" marR="5080" lvl="0" indent="0" algn="l" rtl="0">
              <a:lnSpc>
                <a:spcPct val="100000"/>
              </a:lnSpc>
              <a:spcBef>
                <a:spcPts val="830"/>
              </a:spcBef>
              <a:spcAft>
                <a:spcPts val="0"/>
              </a:spcAft>
              <a:buNone/>
            </a:pPr>
            <a:r>
              <a:rPr lang="en-US" sz="1600">
                <a:solidFill>
                  <a:srgbClr val="7E7E7E"/>
                </a:solidFill>
                <a:latin typeface="Quattrocento Sans"/>
                <a:ea typeface="Quattrocento Sans"/>
                <a:cs typeface="Quattrocento Sans"/>
                <a:sym typeface="Quattrocento Sans"/>
              </a:rPr>
              <a:t>Create, host, and share packages with  your team, and add artifacts to your  CI/CD pipelines with a single click.</a:t>
            </a:r>
            <a:endParaRPr sz="1600">
              <a:solidFill>
                <a:schemeClr val="dk1"/>
              </a:solidFill>
              <a:latin typeface="Quattrocento Sans"/>
              <a:ea typeface="Quattrocento Sans"/>
              <a:cs typeface="Quattrocento Sans"/>
              <a:sym typeface="Quattrocento Sans"/>
            </a:endParaRPr>
          </a:p>
        </p:txBody>
      </p:sp>
      <p:sp>
        <p:nvSpPr>
          <p:cNvPr id="251" name="Google Shape;251;p9"/>
          <p:cNvSpPr/>
          <p:nvPr/>
        </p:nvSpPr>
        <p:spPr>
          <a:xfrm>
            <a:off x="8522969" y="5325617"/>
            <a:ext cx="710565" cy="711835"/>
          </a:xfrm>
          <a:custGeom>
            <a:avLst/>
            <a:gdLst/>
            <a:ahLst/>
            <a:cxnLst/>
            <a:rect l="l" t="t" r="r" b="b"/>
            <a:pathLst>
              <a:path w="710565" h="711835" extrusionOk="0">
                <a:moveTo>
                  <a:pt x="0" y="355854"/>
                </a:moveTo>
                <a:lnTo>
                  <a:pt x="3242" y="307553"/>
                </a:lnTo>
                <a:lnTo>
                  <a:pt x="12685" y="261231"/>
                </a:lnTo>
                <a:lnTo>
                  <a:pt x="27908" y="217312"/>
                </a:lnTo>
                <a:lnTo>
                  <a:pt x="48485" y="176219"/>
                </a:lnTo>
                <a:lnTo>
                  <a:pt x="73995" y="138375"/>
                </a:lnTo>
                <a:lnTo>
                  <a:pt x="104013" y="104203"/>
                </a:lnTo>
                <a:lnTo>
                  <a:pt x="138116" y="74127"/>
                </a:lnTo>
                <a:lnTo>
                  <a:pt x="175880" y="48570"/>
                </a:lnTo>
                <a:lnTo>
                  <a:pt x="216884" y="27955"/>
                </a:lnTo>
                <a:lnTo>
                  <a:pt x="260702" y="12707"/>
                </a:lnTo>
                <a:lnTo>
                  <a:pt x="306913" y="3247"/>
                </a:lnTo>
                <a:lnTo>
                  <a:pt x="355091" y="0"/>
                </a:lnTo>
                <a:lnTo>
                  <a:pt x="403270" y="3247"/>
                </a:lnTo>
                <a:lnTo>
                  <a:pt x="449481" y="12707"/>
                </a:lnTo>
                <a:lnTo>
                  <a:pt x="493299" y="27955"/>
                </a:lnTo>
                <a:lnTo>
                  <a:pt x="534303" y="48570"/>
                </a:lnTo>
                <a:lnTo>
                  <a:pt x="572067" y="74127"/>
                </a:lnTo>
                <a:lnTo>
                  <a:pt x="606170" y="104203"/>
                </a:lnTo>
                <a:lnTo>
                  <a:pt x="636188" y="138375"/>
                </a:lnTo>
                <a:lnTo>
                  <a:pt x="661698" y="176219"/>
                </a:lnTo>
                <a:lnTo>
                  <a:pt x="682275" y="217312"/>
                </a:lnTo>
                <a:lnTo>
                  <a:pt x="697498" y="261231"/>
                </a:lnTo>
                <a:lnTo>
                  <a:pt x="706941" y="307553"/>
                </a:lnTo>
                <a:lnTo>
                  <a:pt x="710183" y="355854"/>
                </a:lnTo>
                <a:lnTo>
                  <a:pt x="706941" y="404141"/>
                </a:lnTo>
                <a:lnTo>
                  <a:pt x="697498" y="450454"/>
                </a:lnTo>
                <a:lnTo>
                  <a:pt x="682275" y="494368"/>
                </a:lnTo>
                <a:lnTo>
                  <a:pt x="661698" y="535460"/>
                </a:lnTo>
                <a:lnTo>
                  <a:pt x="636188" y="573305"/>
                </a:lnTo>
                <a:lnTo>
                  <a:pt x="606170" y="607480"/>
                </a:lnTo>
                <a:lnTo>
                  <a:pt x="572067" y="637561"/>
                </a:lnTo>
                <a:lnTo>
                  <a:pt x="534303" y="663123"/>
                </a:lnTo>
                <a:lnTo>
                  <a:pt x="493299" y="683743"/>
                </a:lnTo>
                <a:lnTo>
                  <a:pt x="449481" y="698996"/>
                </a:lnTo>
                <a:lnTo>
                  <a:pt x="403270" y="708459"/>
                </a:lnTo>
                <a:lnTo>
                  <a:pt x="355091" y="711708"/>
                </a:lnTo>
                <a:lnTo>
                  <a:pt x="306913" y="708459"/>
                </a:lnTo>
                <a:lnTo>
                  <a:pt x="260702" y="698996"/>
                </a:lnTo>
                <a:lnTo>
                  <a:pt x="216884" y="683743"/>
                </a:lnTo>
                <a:lnTo>
                  <a:pt x="175880" y="663123"/>
                </a:lnTo>
                <a:lnTo>
                  <a:pt x="138116" y="637561"/>
                </a:lnTo>
                <a:lnTo>
                  <a:pt x="104012" y="607480"/>
                </a:lnTo>
                <a:lnTo>
                  <a:pt x="73995" y="573305"/>
                </a:lnTo>
                <a:lnTo>
                  <a:pt x="48485" y="535460"/>
                </a:lnTo>
                <a:lnTo>
                  <a:pt x="27908" y="494368"/>
                </a:lnTo>
                <a:lnTo>
                  <a:pt x="12685" y="450454"/>
                </a:lnTo>
                <a:lnTo>
                  <a:pt x="3242" y="404141"/>
                </a:lnTo>
                <a:lnTo>
                  <a:pt x="0" y="355854"/>
                </a:lnTo>
                <a:close/>
              </a:path>
            </a:pathLst>
          </a:custGeom>
          <a:noFill/>
          <a:ln w="28950" cap="flat" cmpd="sng">
            <a:solidFill>
              <a:srgbClr val="0079C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252;p9"/>
          <p:cNvSpPr txBox="1"/>
          <p:nvPr/>
        </p:nvSpPr>
        <p:spPr>
          <a:xfrm>
            <a:off x="8509761" y="5382869"/>
            <a:ext cx="2712085" cy="1055370"/>
          </a:xfrm>
          <a:prstGeom prst="rect">
            <a:avLst/>
          </a:prstGeom>
          <a:noFill/>
          <a:ln>
            <a:noFill/>
          </a:ln>
        </p:spPr>
        <p:txBody>
          <a:bodyPr spcFirstLastPara="1" wrap="square" lIns="0" tIns="12700" rIns="0" bIns="0" anchor="t" anchorCtr="0">
            <a:spAutoFit/>
          </a:bodyPr>
          <a:lstStyle/>
          <a:p>
            <a:pPr marL="123189" marR="0" lvl="0" indent="0" algn="l" rtl="0">
              <a:lnSpc>
                <a:spcPct val="100000"/>
              </a:lnSpc>
              <a:spcBef>
                <a:spcPts val="0"/>
              </a:spcBef>
              <a:spcAft>
                <a:spcPts val="0"/>
              </a:spcAft>
              <a:buNone/>
            </a:pPr>
            <a:r>
              <a:rPr lang="en-US" sz="3600">
                <a:solidFill>
                  <a:srgbClr val="0078D6"/>
                </a:solidFill>
                <a:latin typeface="Noto Sans Symbols"/>
                <a:ea typeface="Noto Sans Symbols"/>
                <a:cs typeface="Noto Sans Symbols"/>
                <a:sym typeface="Noto Sans Symbols"/>
              </a:rPr>
              <a:t>🡺</a:t>
            </a:r>
            <a:endParaRPr sz="3600">
              <a:solidFill>
                <a:schemeClr val="dk1"/>
              </a:solidFill>
              <a:latin typeface="Noto Sans Symbols"/>
              <a:ea typeface="Noto Sans Symbols"/>
              <a:cs typeface="Noto Sans Symbols"/>
              <a:sym typeface="Noto Sans Symbols"/>
            </a:endParaRPr>
          </a:p>
          <a:p>
            <a:pPr marL="12700" marR="0" lvl="0" indent="0" algn="l" rtl="0">
              <a:lnSpc>
                <a:spcPct val="100000"/>
              </a:lnSpc>
              <a:spcBef>
                <a:spcPts val="1625"/>
              </a:spcBef>
              <a:spcAft>
                <a:spcPts val="0"/>
              </a:spcAft>
              <a:buNone/>
            </a:pPr>
            <a:r>
              <a:rPr lang="en-US" sz="1800" b="1">
                <a:solidFill>
                  <a:srgbClr val="0078D6"/>
                </a:solidFill>
                <a:latin typeface="Quattrocento Sans"/>
                <a:ea typeface="Quattrocento Sans"/>
                <a:cs typeface="Quattrocento Sans"/>
                <a:sym typeface="Quattrocento Sans"/>
              </a:rPr>
              <a:t>https://azure.com/devops</a:t>
            </a:r>
            <a:endParaRPr sz="1800">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64"/>
        <p:cNvGrpSpPr/>
        <p:nvPr/>
      </p:nvGrpSpPr>
      <p:grpSpPr>
        <a:xfrm>
          <a:off x="0" y="0"/>
          <a:ext cx="0" cy="0"/>
          <a:chOff x="0" y="0"/>
          <a:chExt cx="0" cy="0"/>
        </a:xfrm>
      </p:grpSpPr>
      <p:sp>
        <p:nvSpPr>
          <p:cNvPr id="265" name="Google Shape;265;p11"/>
          <p:cNvSpPr/>
          <p:nvPr/>
        </p:nvSpPr>
        <p:spPr>
          <a:xfrm>
            <a:off x="1130808" y="6033515"/>
            <a:ext cx="10245090" cy="238125"/>
          </a:xfrm>
          <a:custGeom>
            <a:avLst/>
            <a:gdLst/>
            <a:ahLst/>
            <a:cxnLst/>
            <a:rect l="l" t="t" r="r" b="b"/>
            <a:pathLst>
              <a:path w="10245090" h="238125" extrusionOk="0">
                <a:moveTo>
                  <a:pt x="0" y="228600"/>
                </a:moveTo>
                <a:lnTo>
                  <a:pt x="0" y="0"/>
                </a:lnTo>
                <a:lnTo>
                  <a:pt x="10244582" y="0"/>
                </a:lnTo>
                <a:lnTo>
                  <a:pt x="10244582" y="23768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11"/>
          <p:cNvSpPr/>
          <p:nvPr/>
        </p:nvSpPr>
        <p:spPr>
          <a:xfrm>
            <a:off x="2136304" y="4260784"/>
            <a:ext cx="2002879" cy="17468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Google Shape;267;p11"/>
          <p:cNvSpPr/>
          <p:nvPr/>
        </p:nvSpPr>
        <p:spPr>
          <a:xfrm>
            <a:off x="2174748" y="4299203"/>
            <a:ext cx="1807845" cy="1553210"/>
          </a:xfrm>
          <a:custGeom>
            <a:avLst/>
            <a:gdLst/>
            <a:ahLst/>
            <a:cxnLst/>
            <a:rect l="l" t="t" r="r" b="b"/>
            <a:pathLst>
              <a:path w="1807845" h="1553210" extrusionOk="0">
                <a:moveTo>
                  <a:pt x="0" y="1552955"/>
                </a:moveTo>
                <a:lnTo>
                  <a:pt x="1807464" y="1552955"/>
                </a:lnTo>
                <a:lnTo>
                  <a:pt x="1807464" y="0"/>
                </a:lnTo>
                <a:lnTo>
                  <a:pt x="0" y="0"/>
                </a:lnTo>
                <a:lnTo>
                  <a:pt x="0" y="1552955"/>
                </a:lnTo>
                <a:close/>
              </a:path>
            </a:pathLst>
          </a:custGeom>
          <a:solidFill>
            <a:srgbClr val="FFFFFF">
              <a:alpha val="8980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11"/>
          <p:cNvSpPr/>
          <p:nvPr/>
        </p:nvSpPr>
        <p:spPr>
          <a:xfrm>
            <a:off x="2322702" y="4420742"/>
            <a:ext cx="462026" cy="150875"/>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p11"/>
          <p:cNvSpPr/>
          <p:nvPr/>
        </p:nvSpPr>
        <p:spPr>
          <a:xfrm>
            <a:off x="2322829" y="4757165"/>
            <a:ext cx="1019302" cy="14135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270;p11"/>
          <p:cNvSpPr/>
          <p:nvPr/>
        </p:nvSpPr>
        <p:spPr>
          <a:xfrm>
            <a:off x="2325877" y="4912613"/>
            <a:ext cx="725805" cy="107822"/>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 name="Google Shape;271;p11"/>
          <p:cNvSpPr/>
          <p:nvPr/>
        </p:nvSpPr>
        <p:spPr>
          <a:xfrm>
            <a:off x="2327529" y="5191505"/>
            <a:ext cx="1528825" cy="141351"/>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272;p11"/>
          <p:cNvSpPr/>
          <p:nvPr/>
        </p:nvSpPr>
        <p:spPr>
          <a:xfrm>
            <a:off x="2321051" y="5346953"/>
            <a:ext cx="453136" cy="107822"/>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Google Shape;273;p11"/>
          <p:cNvSpPr/>
          <p:nvPr/>
        </p:nvSpPr>
        <p:spPr>
          <a:xfrm>
            <a:off x="2322195" y="5627369"/>
            <a:ext cx="1509649" cy="109308"/>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274;p11"/>
          <p:cNvSpPr/>
          <p:nvPr/>
        </p:nvSpPr>
        <p:spPr>
          <a:xfrm>
            <a:off x="4119371" y="3790188"/>
            <a:ext cx="2031492" cy="2221992"/>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 name="Google Shape;275;p11"/>
          <p:cNvSpPr/>
          <p:nvPr/>
        </p:nvSpPr>
        <p:spPr>
          <a:xfrm>
            <a:off x="4186428" y="3857244"/>
            <a:ext cx="1807845" cy="1995170"/>
          </a:xfrm>
          <a:custGeom>
            <a:avLst/>
            <a:gdLst/>
            <a:ahLst/>
            <a:cxnLst/>
            <a:rect l="l" t="t" r="r" b="b"/>
            <a:pathLst>
              <a:path w="1807845" h="1995170" extrusionOk="0">
                <a:moveTo>
                  <a:pt x="0" y="1994916"/>
                </a:moveTo>
                <a:lnTo>
                  <a:pt x="1807464" y="1994916"/>
                </a:lnTo>
                <a:lnTo>
                  <a:pt x="1807464" y="0"/>
                </a:lnTo>
                <a:lnTo>
                  <a:pt x="0" y="0"/>
                </a:lnTo>
                <a:lnTo>
                  <a:pt x="0" y="1994916"/>
                </a:lnTo>
                <a:close/>
              </a:path>
            </a:pathLst>
          </a:custGeom>
          <a:solidFill>
            <a:srgbClr val="FFFFFF">
              <a:alpha val="8980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276;p11"/>
          <p:cNvSpPr/>
          <p:nvPr/>
        </p:nvSpPr>
        <p:spPr>
          <a:xfrm>
            <a:off x="4335271" y="3978782"/>
            <a:ext cx="453770" cy="150875"/>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 name="Google Shape;277;p11"/>
          <p:cNvSpPr/>
          <p:nvPr/>
        </p:nvSpPr>
        <p:spPr>
          <a:xfrm>
            <a:off x="4328159" y="4316729"/>
            <a:ext cx="1091056" cy="107696"/>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11"/>
          <p:cNvSpPr/>
          <p:nvPr/>
        </p:nvSpPr>
        <p:spPr>
          <a:xfrm>
            <a:off x="4339971" y="4597145"/>
            <a:ext cx="1266063" cy="139826"/>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11"/>
          <p:cNvSpPr/>
          <p:nvPr/>
        </p:nvSpPr>
        <p:spPr>
          <a:xfrm>
            <a:off x="4338828" y="4751069"/>
            <a:ext cx="1237361" cy="128904"/>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11"/>
          <p:cNvSpPr/>
          <p:nvPr/>
        </p:nvSpPr>
        <p:spPr>
          <a:xfrm>
            <a:off x="4339971" y="5031485"/>
            <a:ext cx="1407159" cy="295275"/>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11"/>
          <p:cNvSpPr/>
          <p:nvPr/>
        </p:nvSpPr>
        <p:spPr>
          <a:xfrm>
            <a:off x="6187096" y="3129937"/>
            <a:ext cx="2002879" cy="2888338"/>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p11"/>
          <p:cNvSpPr txBox="1"/>
          <p:nvPr/>
        </p:nvSpPr>
        <p:spPr>
          <a:xfrm>
            <a:off x="6225540" y="3168395"/>
            <a:ext cx="1807845" cy="2684145"/>
          </a:xfrm>
          <a:prstGeom prst="rect">
            <a:avLst/>
          </a:prstGeom>
          <a:solidFill>
            <a:srgbClr val="FFFFFF">
              <a:alpha val="89803"/>
            </a:srgbClr>
          </a:solidFill>
          <a:ln>
            <a:noFill/>
          </a:ln>
        </p:spPr>
        <p:txBody>
          <a:bodyPr spcFirstLastPara="1" wrap="square" lIns="0" tIns="67925" rIns="0" bIns="0" anchor="t" anchorCtr="0">
            <a:spAutoFit/>
          </a:bodyPr>
          <a:lstStyle/>
          <a:p>
            <a:pPr marL="139700" marR="0" lvl="0" indent="0" algn="l" rtl="0">
              <a:lnSpc>
                <a:spcPct val="100000"/>
              </a:lnSpc>
              <a:spcBef>
                <a:spcPts val="0"/>
              </a:spcBef>
              <a:spcAft>
                <a:spcPts val="0"/>
              </a:spcAft>
              <a:buNone/>
            </a:pPr>
            <a:r>
              <a:rPr lang="en-US" sz="1600" b="1">
                <a:solidFill>
                  <a:schemeClr val="dk1"/>
                </a:solidFill>
                <a:latin typeface="Quattrocento Sans"/>
                <a:ea typeface="Quattrocento Sans"/>
                <a:cs typeface="Quattrocento Sans"/>
                <a:sym typeface="Quattrocento Sans"/>
              </a:rPr>
              <a:t>2016</a:t>
            </a:r>
            <a:endParaRPr sz="1600">
              <a:solidFill>
                <a:schemeClr val="dk1"/>
              </a:solidFill>
              <a:latin typeface="Quattrocento Sans"/>
              <a:ea typeface="Quattrocento Sans"/>
              <a:cs typeface="Quattrocento Sans"/>
              <a:sym typeface="Quattrocento Sans"/>
            </a:endParaRPr>
          </a:p>
          <a:p>
            <a:pPr marL="139700" marR="0" lvl="0" indent="0" algn="l" rtl="0">
              <a:lnSpc>
                <a:spcPct val="100000"/>
              </a:lnSpc>
              <a:spcBef>
                <a:spcPts val="910"/>
              </a:spcBef>
              <a:spcAft>
                <a:spcPts val="0"/>
              </a:spcAft>
              <a:buNone/>
            </a:pPr>
            <a:r>
              <a:rPr lang="en-US" sz="900">
                <a:solidFill>
                  <a:schemeClr val="dk1"/>
                </a:solidFill>
                <a:latin typeface="Quattrocento Sans"/>
                <a:ea typeface="Quattrocento Sans"/>
                <a:cs typeface="Quattrocento Sans"/>
                <a:sym typeface="Quattrocento Sans"/>
              </a:rPr>
              <a:t>.</a:t>
            </a:r>
            <a:r>
              <a:rPr lang="en-US" sz="1100">
                <a:solidFill>
                  <a:schemeClr val="dk1"/>
                </a:solidFill>
                <a:latin typeface="Quattrocento Sans"/>
                <a:ea typeface="Quattrocento Sans"/>
                <a:cs typeface="Quattrocento Sans"/>
                <a:sym typeface="Quattrocento Sans"/>
              </a:rPr>
              <a:t>NET Core 1.0</a:t>
            </a:r>
            <a:endParaRPr sz="1100">
              <a:solidFill>
                <a:schemeClr val="dk1"/>
              </a:solidFill>
              <a:latin typeface="Quattrocento Sans"/>
              <a:ea typeface="Quattrocento Sans"/>
              <a:cs typeface="Quattrocento Sans"/>
              <a:sym typeface="Quattrocento Sans"/>
            </a:endParaRPr>
          </a:p>
          <a:p>
            <a:pPr marL="139700" marR="146685" lvl="0" indent="0" algn="l" rtl="0">
              <a:lnSpc>
                <a:spcPct val="137300"/>
              </a:lnSpc>
              <a:spcBef>
                <a:spcPts val="0"/>
              </a:spcBef>
              <a:spcAft>
                <a:spcPts val="0"/>
              </a:spcAft>
              <a:buNone/>
            </a:pPr>
            <a:r>
              <a:rPr lang="en-US" sz="1100">
                <a:solidFill>
                  <a:schemeClr val="dk1"/>
                </a:solidFill>
                <a:latin typeface="Quattrocento Sans"/>
                <a:ea typeface="Quattrocento Sans"/>
                <a:cs typeface="Quattrocento Sans"/>
                <a:sym typeface="Quattrocento Sans"/>
              </a:rPr>
              <a:t>PowerShell Core  Windows Subsystem for</a:t>
            </a:r>
            <a:endParaRPr sz="1100">
              <a:solidFill>
                <a:schemeClr val="dk1"/>
              </a:solidFill>
              <a:latin typeface="Quattrocento Sans"/>
              <a:ea typeface="Quattrocento Sans"/>
              <a:cs typeface="Quattrocento Sans"/>
              <a:sym typeface="Quattrocento Sans"/>
            </a:endParaRPr>
          </a:p>
          <a:p>
            <a:pPr marL="139700" marR="0" lvl="0" indent="0" algn="l" rtl="0">
              <a:lnSpc>
                <a:spcPct val="110000"/>
              </a:lnSpc>
              <a:spcBef>
                <a:spcPts val="0"/>
              </a:spcBef>
              <a:spcAft>
                <a:spcPts val="0"/>
              </a:spcAft>
              <a:buNone/>
            </a:pPr>
            <a:r>
              <a:rPr lang="en-US" sz="1100">
                <a:solidFill>
                  <a:schemeClr val="dk1"/>
                </a:solidFill>
                <a:latin typeface="Quattrocento Sans"/>
                <a:ea typeface="Quattrocento Sans"/>
                <a:cs typeface="Quattrocento Sans"/>
                <a:sym typeface="Quattrocento Sans"/>
              </a:rPr>
              <a:t>Linux in Windows 10</a:t>
            </a:r>
            <a:endParaRPr sz="1100">
              <a:solidFill>
                <a:schemeClr val="dk1"/>
              </a:solidFill>
              <a:latin typeface="Quattrocento Sans"/>
              <a:ea typeface="Quattrocento Sans"/>
              <a:cs typeface="Quattrocento Sans"/>
              <a:sym typeface="Quattrocento Sans"/>
            </a:endParaRPr>
          </a:p>
          <a:p>
            <a:pPr marL="139700" marR="595630" lvl="0" indent="0" algn="l" rtl="0">
              <a:lnSpc>
                <a:spcPct val="110000"/>
              </a:lnSpc>
              <a:spcBef>
                <a:spcPts val="625"/>
              </a:spcBef>
              <a:spcAft>
                <a:spcPts val="0"/>
              </a:spcAft>
              <a:buNone/>
            </a:pPr>
            <a:r>
              <a:rPr lang="en-US" sz="1100">
                <a:solidFill>
                  <a:schemeClr val="dk1"/>
                </a:solidFill>
                <a:latin typeface="Quattrocento Sans"/>
                <a:ea typeface="Quattrocento Sans"/>
                <a:cs typeface="Quattrocento Sans"/>
                <a:sym typeface="Quattrocento Sans"/>
              </a:rPr>
              <a:t>Microsoft joins  Linux foundation</a:t>
            </a:r>
            <a:endParaRPr sz="1100">
              <a:solidFill>
                <a:schemeClr val="dk1"/>
              </a:solidFill>
              <a:latin typeface="Quattrocento Sans"/>
              <a:ea typeface="Quattrocento Sans"/>
              <a:cs typeface="Quattrocento Sans"/>
              <a:sym typeface="Quattrocento Sans"/>
            </a:endParaRPr>
          </a:p>
          <a:p>
            <a:pPr marL="139700" marR="156845" lvl="0" indent="0" algn="l" rtl="0">
              <a:lnSpc>
                <a:spcPct val="110000"/>
              </a:lnSpc>
              <a:spcBef>
                <a:spcPts val="605"/>
              </a:spcBef>
              <a:spcAft>
                <a:spcPts val="0"/>
              </a:spcAft>
              <a:buNone/>
            </a:pPr>
            <a:r>
              <a:rPr lang="en-US" sz="1100">
                <a:solidFill>
                  <a:schemeClr val="dk1"/>
                </a:solidFill>
                <a:latin typeface="Quattrocento Sans"/>
                <a:ea typeface="Quattrocento Sans"/>
                <a:cs typeface="Quattrocento Sans"/>
                <a:sym typeface="Quattrocento Sans"/>
              </a:rPr>
              <a:t>GitHub recognizes  Microsoft as a top open  source contributor</a:t>
            </a:r>
            <a:endParaRPr sz="1100">
              <a:solidFill>
                <a:schemeClr val="dk1"/>
              </a:solidFill>
              <a:latin typeface="Quattrocento Sans"/>
              <a:ea typeface="Quattrocento Sans"/>
              <a:cs typeface="Quattrocento Sans"/>
              <a:sym typeface="Quattrocento Sans"/>
            </a:endParaRPr>
          </a:p>
        </p:txBody>
      </p:sp>
      <p:sp>
        <p:nvSpPr>
          <p:cNvPr id="283" name="Google Shape;283;p11"/>
          <p:cNvSpPr/>
          <p:nvPr/>
        </p:nvSpPr>
        <p:spPr>
          <a:xfrm>
            <a:off x="8235352" y="2217112"/>
            <a:ext cx="2002879" cy="3810307"/>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11"/>
          <p:cNvSpPr txBox="1"/>
          <p:nvPr/>
        </p:nvSpPr>
        <p:spPr>
          <a:xfrm>
            <a:off x="8273795" y="2255519"/>
            <a:ext cx="1807845" cy="3596640"/>
          </a:xfrm>
          <a:prstGeom prst="rect">
            <a:avLst/>
          </a:prstGeom>
          <a:solidFill>
            <a:srgbClr val="FFFFFF">
              <a:alpha val="89803"/>
            </a:srgbClr>
          </a:solidFill>
          <a:ln>
            <a:noFill/>
          </a:ln>
        </p:spPr>
        <p:txBody>
          <a:bodyPr spcFirstLastPara="1" wrap="square" lIns="0" tIns="67925" rIns="0" bIns="0" anchor="t" anchorCtr="0">
            <a:spAutoFit/>
          </a:bodyPr>
          <a:lstStyle/>
          <a:p>
            <a:pPr marL="140970" marR="0" lvl="0" indent="0" algn="l" rtl="0">
              <a:lnSpc>
                <a:spcPct val="100000"/>
              </a:lnSpc>
              <a:spcBef>
                <a:spcPts val="0"/>
              </a:spcBef>
              <a:spcAft>
                <a:spcPts val="0"/>
              </a:spcAft>
              <a:buNone/>
            </a:pPr>
            <a:r>
              <a:rPr lang="en-US" sz="1600" b="1">
                <a:solidFill>
                  <a:schemeClr val="dk1"/>
                </a:solidFill>
                <a:latin typeface="Quattrocento Sans"/>
                <a:ea typeface="Quattrocento Sans"/>
                <a:cs typeface="Quattrocento Sans"/>
                <a:sym typeface="Quattrocento Sans"/>
              </a:rPr>
              <a:t>2017</a:t>
            </a:r>
            <a:endParaRPr sz="1600">
              <a:solidFill>
                <a:schemeClr val="dk1"/>
              </a:solidFill>
              <a:latin typeface="Quattrocento Sans"/>
              <a:ea typeface="Quattrocento Sans"/>
              <a:cs typeface="Quattrocento Sans"/>
              <a:sym typeface="Quattrocento Sans"/>
            </a:endParaRPr>
          </a:p>
          <a:p>
            <a:pPr marL="140970" marR="0" lvl="0" indent="0" algn="l" rtl="0">
              <a:lnSpc>
                <a:spcPct val="115000"/>
              </a:lnSpc>
              <a:spcBef>
                <a:spcPts val="910"/>
              </a:spcBef>
              <a:spcAft>
                <a:spcPts val="0"/>
              </a:spcAft>
              <a:buNone/>
            </a:pPr>
            <a:r>
              <a:rPr lang="en-US" sz="1100">
                <a:solidFill>
                  <a:schemeClr val="dk1"/>
                </a:solidFill>
                <a:latin typeface="Quattrocento Sans"/>
                <a:ea typeface="Quattrocento Sans"/>
                <a:cs typeface="Quattrocento Sans"/>
                <a:sym typeface="Quattrocento Sans"/>
              </a:rPr>
              <a:t>Microsoft</a:t>
            </a:r>
            <a:endParaRPr sz="1100">
              <a:solidFill>
                <a:schemeClr val="dk1"/>
              </a:solidFill>
              <a:latin typeface="Quattrocento Sans"/>
              <a:ea typeface="Quattrocento Sans"/>
              <a:cs typeface="Quattrocento Sans"/>
              <a:sym typeface="Quattrocento Sans"/>
            </a:endParaRPr>
          </a:p>
          <a:p>
            <a:pPr marL="140970" marR="542925" lvl="0" indent="0" algn="l" rtl="0">
              <a:lnSpc>
                <a:spcPct val="110000"/>
              </a:lnSpc>
              <a:spcBef>
                <a:spcPts val="75"/>
              </a:spcBef>
              <a:spcAft>
                <a:spcPts val="0"/>
              </a:spcAft>
              <a:buNone/>
            </a:pPr>
            <a:r>
              <a:rPr lang="en-US" sz="1100">
                <a:solidFill>
                  <a:schemeClr val="dk1"/>
                </a:solidFill>
                <a:latin typeface="Quattrocento Sans"/>
                <a:ea typeface="Quattrocento Sans"/>
                <a:cs typeface="Quattrocento Sans"/>
                <a:sym typeface="Quattrocento Sans"/>
              </a:rPr>
              <a:t>Azure Kubernetes  Service launched</a:t>
            </a:r>
            <a:endParaRPr sz="1100">
              <a:solidFill>
                <a:schemeClr val="dk1"/>
              </a:solidFill>
              <a:latin typeface="Quattrocento Sans"/>
              <a:ea typeface="Quattrocento Sans"/>
              <a:cs typeface="Quattrocento Sans"/>
              <a:sym typeface="Quattrocento Sans"/>
            </a:endParaRPr>
          </a:p>
          <a:p>
            <a:pPr marL="140970" marR="198120" lvl="0" indent="0" algn="l" rtl="0">
              <a:lnSpc>
                <a:spcPct val="110000"/>
              </a:lnSpc>
              <a:spcBef>
                <a:spcPts val="1000"/>
              </a:spcBef>
              <a:spcAft>
                <a:spcPts val="0"/>
              </a:spcAft>
              <a:buNone/>
            </a:pPr>
            <a:r>
              <a:rPr lang="en-US" sz="1100">
                <a:solidFill>
                  <a:schemeClr val="dk1"/>
                </a:solidFill>
                <a:latin typeface="Quattrocento Sans"/>
                <a:ea typeface="Quattrocento Sans"/>
                <a:cs typeface="Quattrocento Sans"/>
                <a:sym typeface="Quattrocento Sans"/>
              </a:rPr>
              <a:t>Draft, Brigade, Kashti  projects submitted to  Kubernetes community</a:t>
            </a:r>
            <a:endParaRPr sz="1100">
              <a:solidFill>
                <a:schemeClr val="dk1"/>
              </a:solidFill>
              <a:latin typeface="Quattrocento Sans"/>
              <a:ea typeface="Quattrocento Sans"/>
              <a:cs typeface="Quattrocento Sans"/>
              <a:sym typeface="Quattrocento Sans"/>
            </a:endParaRPr>
          </a:p>
          <a:p>
            <a:pPr marL="140970" marR="311785" lvl="0" indent="0" algn="l" rtl="0">
              <a:lnSpc>
                <a:spcPct val="91900"/>
              </a:lnSpc>
              <a:spcBef>
                <a:spcPts val="990"/>
              </a:spcBef>
              <a:spcAft>
                <a:spcPts val="0"/>
              </a:spcAft>
              <a:buNone/>
            </a:pPr>
            <a:r>
              <a:rPr lang="en-US" sz="1100">
                <a:solidFill>
                  <a:schemeClr val="dk1"/>
                </a:solidFill>
                <a:latin typeface="Quattrocento Sans"/>
                <a:ea typeface="Quattrocento Sans"/>
                <a:cs typeface="Quattrocento Sans"/>
                <a:sym typeface="Quattrocento Sans"/>
              </a:rPr>
              <a:t>Microsoft joins Cloud  Native Computing &amp;  Cloud Foundry  Foundations</a:t>
            </a:r>
            <a:endParaRPr sz="1100">
              <a:solidFill>
                <a:schemeClr val="dk1"/>
              </a:solidFill>
              <a:latin typeface="Quattrocento Sans"/>
              <a:ea typeface="Quattrocento Sans"/>
              <a:cs typeface="Quattrocento Sans"/>
              <a:sym typeface="Quattrocento Sans"/>
            </a:endParaRPr>
          </a:p>
          <a:p>
            <a:pPr marL="140970" marR="0" lvl="0" indent="0" algn="l" rtl="0">
              <a:lnSpc>
                <a:spcPct val="100000"/>
              </a:lnSpc>
              <a:spcBef>
                <a:spcPts val="885"/>
              </a:spcBef>
              <a:spcAft>
                <a:spcPts val="0"/>
              </a:spcAft>
              <a:buNone/>
            </a:pPr>
            <a:r>
              <a:rPr lang="en-US" sz="1100">
                <a:solidFill>
                  <a:schemeClr val="dk1"/>
                </a:solidFill>
                <a:latin typeface="Quattrocento Sans"/>
                <a:ea typeface="Quattrocento Sans"/>
                <a:cs typeface="Quattrocento Sans"/>
                <a:sym typeface="Quattrocento Sans"/>
              </a:rPr>
              <a:t>SQL 2017 on Linux</a:t>
            </a:r>
            <a:endParaRPr sz="1100">
              <a:solidFill>
                <a:schemeClr val="dk1"/>
              </a:solidFill>
              <a:latin typeface="Quattrocento Sans"/>
              <a:ea typeface="Quattrocento Sans"/>
              <a:cs typeface="Quattrocento Sans"/>
              <a:sym typeface="Quattrocento Sans"/>
            </a:endParaRPr>
          </a:p>
          <a:p>
            <a:pPr marL="140970" marR="276225" lvl="0" indent="0" algn="l" rtl="0">
              <a:lnSpc>
                <a:spcPct val="110000"/>
              </a:lnSpc>
              <a:spcBef>
                <a:spcPts val="1019"/>
              </a:spcBef>
              <a:spcAft>
                <a:spcPts val="0"/>
              </a:spcAft>
              <a:buNone/>
            </a:pPr>
            <a:r>
              <a:rPr lang="en-US" sz="1100">
                <a:solidFill>
                  <a:schemeClr val="dk1"/>
                </a:solidFill>
                <a:latin typeface="Quattrocento Sans"/>
                <a:ea typeface="Quattrocento Sans"/>
                <a:cs typeface="Quattrocento Sans"/>
                <a:sym typeface="Quattrocento Sans"/>
              </a:rPr>
              <a:t>Windows source code  moved to Git</a:t>
            </a:r>
            <a:endParaRPr sz="1100">
              <a:solidFill>
                <a:schemeClr val="dk1"/>
              </a:solidFill>
              <a:latin typeface="Quattrocento Sans"/>
              <a:ea typeface="Quattrocento Sans"/>
              <a:cs typeface="Quattrocento Sans"/>
              <a:sym typeface="Quattrocento Sans"/>
            </a:endParaRPr>
          </a:p>
          <a:p>
            <a:pPr marL="140970" marR="594360" lvl="0" indent="0" algn="l" rtl="0">
              <a:lnSpc>
                <a:spcPct val="110000"/>
              </a:lnSpc>
              <a:spcBef>
                <a:spcPts val="1015"/>
              </a:spcBef>
              <a:spcAft>
                <a:spcPts val="0"/>
              </a:spcAft>
              <a:buNone/>
            </a:pPr>
            <a:r>
              <a:rPr lang="en-US" sz="1100">
                <a:solidFill>
                  <a:schemeClr val="dk1"/>
                </a:solidFill>
                <a:latin typeface="Quattrocento Sans"/>
                <a:ea typeface="Quattrocento Sans"/>
                <a:cs typeface="Quattrocento Sans"/>
                <a:sym typeface="Quattrocento Sans"/>
              </a:rPr>
              <a:t>Azure Databricks  (Apache Spark)  announced</a:t>
            </a:r>
            <a:endParaRPr sz="1100">
              <a:solidFill>
                <a:schemeClr val="dk1"/>
              </a:solidFill>
              <a:latin typeface="Quattrocento Sans"/>
              <a:ea typeface="Quattrocento Sans"/>
              <a:cs typeface="Quattrocento Sans"/>
              <a:sym typeface="Quattrocento Sans"/>
            </a:endParaRPr>
          </a:p>
        </p:txBody>
      </p:sp>
      <p:sp>
        <p:nvSpPr>
          <p:cNvPr id="285" name="Google Shape;285;p11"/>
          <p:cNvSpPr/>
          <p:nvPr/>
        </p:nvSpPr>
        <p:spPr>
          <a:xfrm>
            <a:off x="10250423" y="1210055"/>
            <a:ext cx="2031492" cy="4828032"/>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11"/>
          <p:cNvSpPr/>
          <p:nvPr/>
        </p:nvSpPr>
        <p:spPr>
          <a:xfrm>
            <a:off x="10317480" y="1277111"/>
            <a:ext cx="1807845" cy="4575175"/>
          </a:xfrm>
          <a:custGeom>
            <a:avLst/>
            <a:gdLst/>
            <a:ahLst/>
            <a:cxnLst/>
            <a:rect l="l" t="t" r="r" b="b"/>
            <a:pathLst>
              <a:path w="1807845" h="4575175" extrusionOk="0">
                <a:moveTo>
                  <a:pt x="0" y="4575048"/>
                </a:moveTo>
                <a:lnTo>
                  <a:pt x="1807464" y="4575048"/>
                </a:lnTo>
                <a:lnTo>
                  <a:pt x="1807464" y="0"/>
                </a:lnTo>
                <a:lnTo>
                  <a:pt x="0" y="0"/>
                </a:lnTo>
                <a:lnTo>
                  <a:pt x="0" y="4575048"/>
                </a:lnTo>
                <a:close/>
              </a:path>
            </a:pathLst>
          </a:custGeom>
          <a:solidFill>
            <a:srgbClr val="FFFFFF">
              <a:alpha val="8980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11"/>
          <p:cNvSpPr/>
          <p:nvPr/>
        </p:nvSpPr>
        <p:spPr>
          <a:xfrm>
            <a:off x="10458322" y="1736216"/>
            <a:ext cx="997966" cy="107695"/>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11"/>
          <p:cNvSpPr/>
          <p:nvPr/>
        </p:nvSpPr>
        <p:spPr>
          <a:xfrm>
            <a:off x="10465434" y="1398269"/>
            <a:ext cx="459359" cy="150875"/>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289;p11"/>
          <p:cNvSpPr/>
          <p:nvPr/>
        </p:nvSpPr>
        <p:spPr>
          <a:xfrm>
            <a:off x="10459339" y="1890140"/>
            <a:ext cx="1105788" cy="138938"/>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290;p11"/>
          <p:cNvSpPr/>
          <p:nvPr/>
        </p:nvSpPr>
        <p:spPr>
          <a:xfrm>
            <a:off x="10465434" y="2246756"/>
            <a:ext cx="847725" cy="107695"/>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291;p11"/>
          <p:cNvSpPr/>
          <p:nvPr/>
        </p:nvSpPr>
        <p:spPr>
          <a:xfrm>
            <a:off x="10463530" y="2400680"/>
            <a:ext cx="884554" cy="138937"/>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11"/>
          <p:cNvSpPr/>
          <p:nvPr/>
        </p:nvSpPr>
        <p:spPr>
          <a:xfrm>
            <a:off x="10458577" y="2758820"/>
            <a:ext cx="1137793" cy="138937"/>
          </a:xfrm>
          <a:prstGeom prst="rect">
            <a:avLst/>
          </a:prstGeom>
          <a:blipFill rotWithShape="1">
            <a:blip r:embed="rId2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11"/>
          <p:cNvSpPr/>
          <p:nvPr/>
        </p:nvSpPr>
        <p:spPr>
          <a:xfrm>
            <a:off x="10470133" y="2912744"/>
            <a:ext cx="730758" cy="107695"/>
          </a:xfrm>
          <a:prstGeom prst="rect">
            <a:avLst/>
          </a:prstGeom>
          <a:blipFill rotWithShape="1">
            <a:blip r:embed="rId2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294;p11"/>
          <p:cNvSpPr/>
          <p:nvPr/>
        </p:nvSpPr>
        <p:spPr>
          <a:xfrm>
            <a:off x="10470133" y="3270630"/>
            <a:ext cx="1025271" cy="137667"/>
          </a:xfrm>
          <a:prstGeom prst="rect">
            <a:avLst/>
          </a:prstGeom>
          <a:blipFill rotWithShape="1">
            <a:blip r:embed="rId2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11"/>
          <p:cNvSpPr/>
          <p:nvPr/>
        </p:nvSpPr>
        <p:spPr>
          <a:xfrm>
            <a:off x="10471657" y="3778376"/>
            <a:ext cx="1052830" cy="125983"/>
          </a:xfrm>
          <a:prstGeom prst="rect">
            <a:avLst/>
          </a:prstGeom>
          <a:blipFill rotWithShape="1">
            <a:blip r:embed="rId2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11"/>
          <p:cNvSpPr/>
          <p:nvPr/>
        </p:nvSpPr>
        <p:spPr>
          <a:xfrm>
            <a:off x="10463530" y="3423284"/>
            <a:ext cx="1174115" cy="107696"/>
          </a:xfrm>
          <a:prstGeom prst="rect">
            <a:avLst/>
          </a:prstGeom>
          <a:blipFill rotWithShape="1">
            <a:blip r:embed="rId2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11"/>
          <p:cNvSpPr/>
          <p:nvPr/>
        </p:nvSpPr>
        <p:spPr>
          <a:xfrm>
            <a:off x="10463656" y="3933825"/>
            <a:ext cx="1426972" cy="13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11"/>
          <p:cNvSpPr/>
          <p:nvPr/>
        </p:nvSpPr>
        <p:spPr>
          <a:xfrm>
            <a:off x="10459973" y="4089019"/>
            <a:ext cx="1482852" cy="138430"/>
          </a:xfrm>
          <a:prstGeom prst="rect">
            <a:avLst/>
          </a:prstGeom>
          <a:blipFill rotWithShape="1">
            <a:blip r:embed="rId3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11"/>
          <p:cNvSpPr/>
          <p:nvPr/>
        </p:nvSpPr>
        <p:spPr>
          <a:xfrm>
            <a:off x="10463656" y="4241672"/>
            <a:ext cx="639318" cy="107695"/>
          </a:xfrm>
          <a:prstGeom prst="rect">
            <a:avLst/>
          </a:prstGeom>
          <a:blipFill rotWithShape="1">
            <a:blip r:embed="rId3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11"/>
          <p:cNvSpPr/>
          <p:nvPr/>
        </p:nvSpPr>
        <p:spPr>
          <a:xfrm>
            <a:off x="10458577" y="4599813"/>
            <a:ext cx="1102868" cy="139700"/>
          </a:xfrm>
          <a:prstGeom prst="rect">
            <a:avLst/>
          </a:prstGeom>
          <a:blipFill rotWithShape="1">
            <a:blip r:embed="rId3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11"/>
          <p:cNvSpPr/>
          <p:nvPr/>
        </p:nvSpPr>
        <p:spPr>
          <a:xfrm>
            <a:off x="10468482" y="4755006"/>
            <a:ext cx="623951" cy="106552"/>
          </a:xfrm>
          <a:prstGeom prst="rect">
            <a:avLst/>
          </a:prstGeom>
          <a:blipFill rotWithShape="1">
            <a:blip r:embed="rId3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11"/>
          <p:cNvSpPr/>
          <p:nvPr/>
        </p:nvSpPr>
        <p:spPr>
          <a:xfrm>
            <a:off x="10470133" y="5108828"/>
            <a:ext cx="1402588" cy="109219"/>
          </a:xfrm>
          <a:prstGeom prst="rect">
            <a:avLst/>
          </a:prstGeom>
          <a:blipFill rotWithShape="1">
            <a:blip r:embed="rId3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11"/>
          <p:cNvSpPr/>
          <p:nvPr/>
        </p:nvSpPr>
        <p:spPr>
          <a:xfrm>
            <a:off x="10468609" y="5264276"/>
            <a:ext cx="1326007" cy="139699"/>
          </a:xfrm>
          <a:prstGeom prst="rect">
            <a:avLst/>
          </a:prstGeom>
          <a:blipFill rotWithShape="1">
            <a:blip r:embed="rId3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11"/>
          <p:cNvSpPr/>
          <p:nvPr/>
        </p:nvSpPr>
        <p:spPr>
          <a:xfrm>
            <a:off x="10463530" y="5418200"/>
            <a:ext cx="939673" cy="107696"/>
          </a:xfrm>
          <a:prstGeom prst="rect">
            <a:avLst/>
          </a:prstGeom>
          <a:blipFill rotWithShape="1">
            <a:blip r:embed="rId3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11"/>
          <p:cNvSpPr/>
          <p:nvPr/>
        </p:nvSpPr>
        <p:spPr>
          <a:xfrm>
            <a:off x="1130808" y="6019800"/>
            <a:ext cx="10247376" cy="242315"/>
          </a:xfrm>
          <a:prstGeom prst="rect">
            <a:avLst/>
          </a:prstGeom>
          <a:blipFill rotWithShape="1">
            <a:blip r:embed="rId3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11"/>
          <p:cNvSpPr/>
          <p:nvPr/>
        </p:nvSpPr>
        <p:spPr>
          <a:xfrm>
            <a:off x="2898139" y="6353225"/>
            <a:ext cx="302133" cy="98742"/>
          </a:xfrm>
          <a:prstGeom prst="rect">
            <a:avLst/>
          </a:prstGeom>
          <a:blipFill rotWithShape="1">
            <a:blip r:embed="rId3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p11"/>
          <p:cNvSpPr/>
          <p:nvPr/>
        </p:nvSpPr>
        <p:spPr>
          <a:xfrm>
            <a:off x="9029827" y="6353225"/>
            <a:ext cx="300100" cy="98742"/>
          </a:xfrm>
          <a:prstGeom prst="rect">
            <a:avLst/>
          </a:prstGeom>
          <a:blipFill rotWithShape="1">
            <a:blip r:embed="rId3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11"/>
          <p:cNvSpPr/>
          <p:nvPr/>
        </p:nvSpPr>
        <p:spPr>
          <a:xfrm>
            <a:off x="6981063" y="6353225"/>
            <a:ext cx="301116" cy="98742"/>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309;p11"/>
          <p:cNvSpPr/>
          <p:nvPr/>
        </p:nvSpPr>
        <p:spPr>
          <a:xfrm>
            <a:off x="820674" y="6262877"/>
            <a:ext cx="622300" cy="273050"/>
          </a:xfrm>
          <a:custGeom>
            <a:avLst/>
            <a:gdLst/>
            <a:ahLst/>
            <a:cxnLst/>
            <a:rect l="l" t="t" r="r" b="b"/>
            <a:pathLst>
              <a:path w="622300" h="273050" extrusionOk="0">
                <a:moveTo>
                  <a:pt x="0" y="272795"/>
                </a:moveTo>
                <a:lnTo>
                  <a:pt x="621792" y="272795"/>
                </a:lnTo>
                <a:lnTo>
                  <a:pt x="621792" y="0"/>
                </a:lnTo>
                <a:lnTo>
                  <a:pt x="0" y="0"/>
                </a:lnTo>
                <a:lnTo>
                  <a:pt x="0" y="272795"/>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p11"/>
          <p:cNvSpPr txBox="1"/>
          <p:nvPr/>
        </p:nvSpPr>
        <p:spPr>
          <a:xfrm>
            <a:off x="820674" y="6262115"/>
            <a:ext cx="622300" cy="272415"/>
          </a:xfrm>
          <a:prstGeom prst="rect">
            <a:avLst/>
          </a:prstGeom>
          <a:noFill/>
          <a:ln w="19800" cap="flat" cmpd="sng">
            <a:solidFill>
              <a:srgbClr val="0078D6"/>
            </a:solidFill>
            <a:prstDash val="solid"/>
            <a:round/>
            <a:headEnd type="none" w="sm" len="sm"/>
            <a:tailEnd type="none" w="sm" len="sm"/>
          </a:ln>
        </p:spPr>
        <p:txBody>
          <a:bodyPr spcFirstLastPara="1" wrap="square" lIns="0" tIns="10150" rIns="0" bIns="0" anchor="t" anchorCtr="0">
            <a:spAutoFit/>
          </a:bodyPr>
          <a:lstStyle/>
          <a:p>
            <a:pPr marL="98425" marR="0" lvl="0" indent="0" algn="l" rtl="0">
              <a:lnSpc>
                <a:spcPct val="100000"/>
              </a:lnSpc>
              <a:spcBef>
                <a:spcPts val="0"/>
              </a:spcBef>
              <a:spcAft>
                <a:spcPts val="0"/>
              </a:spcAft>
              <a:buNone/>
            </a:pPr>
            <a:r>
              <a:rPr lang="en-US" sz="1600" b="1">
                <a:solidFill>
                  <a:srgbClr val="0078D6"/>
                </a:solidFill>
                <a:latin typeface="Quattrocento Sans"/>
                <a:ea typeface="Quattrocento Sans"/>
                <a:cs typeface="Quattrocento Sans"/>
                <a:sym typeface="Quattrocento Sans"/>
              </a:rPr>
              <a:t>2012</a:t>
            </a:r>
            <a:endParaRPr sz="1600">
              <a:solidFill>
                <a:schemeClr val="dk1"/>
              </a:solidFill>
              <a:latin typeface="Quattrocento Sans"/>
              <a:ea typeface="Quattrocento Sans"/>
              <a:cs typeface="Quattrocento Sans"/>
              <a:sym typeface="Quattrocento Sans"/>
            </a:endParaRPr>
          </a:p>
        </p:txBody>
      </p:sp>
      <p:sp>
        <p:nvSpPr>
          <p:cNvPr id="311" name="Google Shape;311;p11"/>
          <p:cNvSpPr/>
          <p:nvPr/>
        </p:nvSpPr>
        <p:spPr>
          <a:xfrm>
            <a:off x="1050036" y="5917691"/>
            <a:ext cx="204216" cy="205740"/>
          </a:xfrm>
          <a:prstGeom prst="rect">
            <a:avLst/>
          </a:prstGeom>
          <a:blipFill rotWithShape="1">
            <a:blip r:embed="rId4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11"/>
          <p:cNvSpPr txBox="1">
            <a:spLocks noGrp="1"/>
          </p:cNvSpPr>
          <p:nvPr>
            <p:ph type="title"/>
          </p:nvPr>
        </p:nvSpPr>
        <p:spPr>
          <a:xfrm>
            <a:off x="422249" y="311607"/>
            <a:ext cx="2475890"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dirty="0"/>
              <a:t>Microsoft</a:t>
            </a:r>
            <a:endParaRPr sz="3600" dirty="0"/>
          </a:p>
        </p:txBody>
      </p:sp>
      <p:sp>
        <p:nvSpPr>
          <p:cNvPr id="313" name="Google Shape;313;p11"/>
          <p:cNvSpPr txBox="1"/>
          <p:nvPr/>
        </p:nvSpPr>
        <p:spPr>
          <a:xfrm>
            <a:off x="2981531" y="311607"/>
            <a:ext cx="7867444" cy="57467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600" b="1" dirty="0">
                <a:solidFill>
                  <a:srgbClr val="0078D6"/>
                </a:solidFill>
                <a:latin typeface="Quattrocento Sans"/>
                <a:ea typeface="Quattrocento Sans"/>
                <a:cs typeface="Quattrocento Sans"/>
                <a:sym typeface="Quattrocento Sans"/>
              </a:rPr>
              <a:t>Open Source</a:t>
            </a:r>
            <a:endParaRPr sz="3600" dirty="0">
              <a:solidFill>
                <a:schemeClr val="dk1"/>
              </a:solidFill>
              <a:latin typeface="Quattrocento Sans"/>
              <a:ea typeface="Quattrocento Sans"/>
              <a:cs typeface="Quattrocento Sans"/>
              <a:sym typeface="Quattrocento Sans"/>
            </a:endParaRPr>
          </a:p>
        </p:txBody>
      </p:sp>
      <p:sp>
        <p:nvSpPr>
          <p:cNvPr id="314" name="Google Shape;314;p11"/>
          <p:cNvSpPr/>
          <p:nvPr/>
        </p:nvSpPr>
        <p:spPr>
          <a:xfrm>
            <a:off x="2266188" y="228599"/>
            <a:ext cx="783336" cy="783335"/>
          </a:xfrm>
          <a:prstGeom prst="rect">
            <a:avLst/>
          </a:prstGeom>
          <a:blipFill rotWithShape="1">
            <a:blip r:embed="rId4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11"/>
          <p:cNvSpPr/>
          <p:nvPr/>
        </p:nvSpPr>
        <p:spPr>
          <a:xfrm>
            <a:off x="262127" y="4651247"/>
            <a:ext cx="1839468" cy="1351788"/>
          </a:xfrm>
          <a:prstGeom prst="rect">
            <a:avLst/>
          </a:prstGeom>
          <a:blipFill rotWithShape="1">
            <a:blip r:embed="rId4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11"/>
          <p:cNvSpPr/>
          <p:nvPr/>
        </p:nvSpPr>
        <p:spPr>
          <a:xfrm>
            <a:off x="329184" y="4718303"/>
            <a:ext cx="1617345" cy="1134110"/>
          </a:xfrm>
          <a:custGeom>
            <a:avLst/>
            <a:gdLst/>
            <a:ahLst/>
            <a:cxnLst/>
            <a:rect l="l" t="t" r="r" b="b"/>
            <a:pathLst>
              <a:path w="1617345" h="1134110" extrusionOk="0">
                <a:moveTo>
                  <a:pt x="0" y="1133855"/>
                </a:moveTo>
                <a:lnTo>
                  <a:pt x="1616964" y="1133855"/>
                </a:lnTo>
                <a:lnTo>
                  <a:pt x="1616964" y="0"/>
                </a:lnTo>
                <a:lnTo>
                  <a:pt x="0" y="0"/>
                </a:lnTo>
                <a:lnTo>
                  <a:pt x="0" y="1133855"/>
                </a:lnTo>
                <a:close/>
              </a:path>
            </a:pathLst>
          </a:custGeom>
          <a:solidFill>
            <a:srgbClr val="FFFFFF">
              <a:alpha val="8980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11"/>
          <p:cNvSpPr/>
          <p:nvPr/>
        </p:nvSpPr>
        <p:spPr>
          <a:xfrm>
            <a:off x="478027" y="4840604"/>
            <a:ext cx="453364" cy="151003"/>
          </a:xfrm>
          <a:prstGeom prst="rect">
            <a:avLst/>
          </a:prstGeom>
          <a:blipFill rotWithShape="1">
            <a:blip r:embed="rId4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1"/>
          <p:cNvSpPr/>
          <p:nvPr/>
        </p:nvSpPr>
        <p:spPr>
          <a:xfrm>
            <a:off x="472490" y="5178678"/>
            <a:ext cx="1196162" cy="139700"/>
          </a:xfrm>
          <a:prstGeom prst="rect">
            <a:avLst/>
          </a:prstGeom>
          <a:blipFill rotWithShape="1">
            <a:blip r:embed="rId4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11"/>
          <p:cNvSpPr/>
          <p:nvPr/>
        </p:nvSpPr>
        <p:spPr>
          <a:xfrm>
            <a:off x="476199" y="5459094"/>
            <a:ext cx="1312849" cy="107696"/>
          </a:xfrm>
          <a:prstGeom prst="rect">
            <a:avLst/>
          </a:prstGeom>
          <a:blipFill rotWithShape="1">
            <a:blip r:embed="rId4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11"/>
          <p:cNvSpPr/>
          <p:nvPr/>
        </p:nvSpPr>
        <p:spPr>
          <a:xfrm>
            <a:off x="470877" y="5613019"/>
            <a:ext cx="813600" cy="107696"/>
          </a:xfrm>
          <a:prstGeom prst="rect">
            <a:avLst/>
          </a:prstGeom>
          <a:blipFill rotWithShape="1">
            <a:blip r:embed="rId4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11"/>
          <p:cNvSpPr/>
          <p:nvPr/>
        </p:nvSpPr>
        <p:spPr>
          <a:xfrm>
            <a:off x="4908296" y="6353225"/>
            <a:ext cx="296799" cy="98742"/>
          </a:xfrm>
          <a:prstGeom prst="rect">
            <a:avLst/>
          </a:prstGeom>
          <a:blipFill rotWithShape="1">
            <a:blip r:embed="rId4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11"/>
          <p:cNvSpPr/>
          <p:nvPr/>
        </p:nvSpPr>
        <p:spPr>
          <a:xfrm>
            <a:off x="11065002" y="6261353"/>
            <a:ext cx="622300" cy="271780"/>
          </a:xfrm>
          <a:custGeom>
            <a:avLst/>
            <a:gdLst/>
            <a:ahLst/>
            <a:cxnLst/>
            <a:rect l="l" t="t" r="r" b="b"/>
            <a:pathLst>
              <a:path w="622300" h="271779" extrusionOk="0">
                <a:moveTo>
                  <a:pt x="0" y="271271"/>
                </a:moveTo>
                <a:lnTo>
                  <a:pt x="621792" y="271271"/>
                </a:lnTo>
                <a:lnTo>
                  <a:pt x="621792" y="0"/>
                </a:lnTo>
                <a:lnTo>
                  <a:pt x="0" y="0"/>
                </a:lnTo>
                <a:lnTo>
                  <a:pt x="0" y="271271"/>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11"/>
          <p:cNvSpPr txBox="1"/>
          <p:nvPr/>
        </p:nvSpPr>
        <p:spPr>
          <a:xfrm>
            <a:off x="11065002" y="6262115"/>
            <a:ext cx="622300" cy="272415"/>
          </a:xfrm>
          <a:prstGeom prst="rect">
            <a:avLst/>
          </a:prstGeom>
          <a:noFill/>
          <a:ln w="19800" cap="flat" cmpd="sng">
            <a:solidFill>
              <a:srgbClr val="0078D6"/>
            </a:solidFill>
            <a:prstDash val="solid"/>
            <a:round/>
            <a:headEnd type="none" w="sm" len="sm"/>
            <a:tailEnd type="none" w="sm" len="sm"/>
          </a:ln>
        </p:spPr>
        <p:txBody>
          <a:bodyPr spcFirstLastPara="1" wrap="square" lIns="0" tIns="8250" rIns="0" bIns="0" anchor="t" anchorCtr="0">
            <a:spAutoFit/>
          </a:bodyPr>
          <a:lstStyle/>
          <a:p>
            <a:pPr marL="100330" marR="0" lvl="0" indent="0" algn="l" rtl="0">
              <a:lnSpc>
                <a:spcPct val="100000"/>
              </a:lnSpc>
              <a:spcBef>
                <a:spcPts val="0"/>
              </a:spcBef>
              <a:spcAft>
                <a:spcPts val="0"/>
              </a:spcAft>
              <a:buNone/>
            </a:pPr>
            <a:r>
              <a:rPr lang="en-US" sz="1600" b="1">
                <a:solidFill>
                  <a:srgbClr val="0078D6"/>
                </a:solidFill>
                <a:latin typeface="Quattrocento Sans"/>
                <a:ea typeface="Quattrocento Sans"/>
                <a:cs typeface="Quattrocento Sans"/>
                <a:sym typeface="Quattrocento Sans"/>
              </a:rPr>
              <a:t>2018</a:t>
            </a:r>
            <a:endParaRPr sz="1600">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327"/>
        <p:cNvGrpSpPr/>
        <p:nvPr/>
      </p:nvGrpSpPr>
      <p:grpSpPr>
        <a:xfrm>
          <a:off x="0" y="0"/>
          <a:ext cx="0" cy="0"/>
          <a:chOff x="0" y="0"/>
          <a:chExt cx="0" cy="0"/>
        </a:xfrm>
      </p:grpSpPr>
      <p:sp>
        <p:nvSpPr>
          <p:cNvPr id="328" name="Google Shape;328;p12"/>
          <p:cNvSpPr txBox="1">
            <a:spLocks noGrp="1"/>
          </p:cNvSpPr>
          <p:nvPr>
            <p:ph type="title"/>
          </p:nvPr>
        </p:nvSpPr>
        <p:spPr>
          <a:xfrm>
            <a:off x="422249" y="311607"/>
            <a:ext cx="5597551"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dirty="0"/>
              <a:t>Azure DevOps</a:t>
            </a:r>
            <a:endParaRPr sz="3600" dirty="0"/>
          </a:p>
        </p:txBody>
      </p:sp>
      <p:sp>
        <p:nvSpPr>
          <p:cNvPr id="329" name="Google Shape;329;p12"/>
          <p:cNvSpPr/>
          <p:nvPr/>
        </p:nvSpPr>
        <p:spPr>
          <a:xfrm>
            <a:off x="4745735" y="1508759"/>
            <a:ext cx="722376" cy="71932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12"/>
          <p:cNvSpPr/>
          <p:nvPr/>
        </p:nvSpPr>
        <p:spPr>
          <a:xfrm>
            <a:off x="4745735" y="4439411"/>
            <a:ext cx="736091" cy="72085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 name="Google Shape;331;p12"/>
          <p:cNvSpPr/>
          <p:nvPr/>
        </p:nvSpPr>
        <p:spPr>
          <a:xfrm>
            <a:off x="816863" y="1508759"/>
            <a:ext cx="737616" cy="719327"/>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12"/>
          <p:cNvSpPr/>
          <p:nvPr/>
        </p:nvSpPr>
        <p:spPr>
          <a:xfrm>
            <a:off x="8922867" y="1508759"/>
            <a:ext cx="655624" cy="719327"/>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p12"/>
          <p:cNvSpPr/>
          <p:nvPr/>
        </p:nvSpPr>
        <p:spPr>
          <a:xfrm>
            <a:off x="816863" y="4439411"/>
            <a:ext cx="693915" cy="720851"/>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12"/>
          <p:cNvSpPr txBox="1"/>
          <p:nvPr/>
        </p:nvSpPr>
        <p:spPr>
          <a:xfrm>
            <a:off x="804773" y="2228085"/>
            <a:ext cx="2939415" cy="1477645"/>
          </a:xfrm>
          <a:prstGeom prst="rect">
            <a:avLst/>
          </a:prstGeom>
          <a:noFill/>
          <a:ln>
            <a:noFill/>
          </a:ln>
        </p:spPr>
        <p:txBody>
          <a:bodyPr spcFirstLastPara="1" wrap="square" lIns="0" tIns="119375" rIns="0" bIns="0" anchor="t" anchorCtr="0">
            <a:spAutoFit/>
          </a:bodyPr>
          <a:lstStyle/>
          <a:p>
            <a:pPr marL="12700" marR="0" lvl="0" indent="0" algn="l" rtl="0">
              <a:lnSpc>
                <a:spcPct val="100000"/>
              </a:lnSpc>
              <a:spcBef>
                <a:spcPts val="0"/>
              </a:spcBef>
              <a:spcAft>
                <a:spcPts val="0"/>
              </a:spcAft>
              <a:buNone/>
            </a:pPr>
            <a:r>
              <a:rPr lang="en-US" sz="1800" b="1">
                <a:solidFill>
                  <a:srgbClr val="00B193"/>
                </a:solidFill>
                <a:latin typeface="Quattrocento Sans"/>
                <a:ea typeface="Quattrocento Sans"/>
                <a:cs typeface="Quattrocento Sans"/>
                <a:sym typeface="Quattrocento Sans"/>
              </a:rPr>
              <a:t>Azure Boards</a:t>
            </a:r>
            <a:endParaRPr sz="1800">
              <a:solidFill>
                <a:schemeClr val="dk1"/>
              </a:solidFill>
              <a:latin typeface="Quattrocento Sans"/>
              <a:ea typeface="Quattrocento Sans"/>
              <a:cs typeface="Quattrocento Sans"/>
              <a:sym typeface="Quattrocento Sans"/>
            </a:endParaRPr>
          </a:p>
          <a:p>
            <a:pPr marL="12700" marR="5080" lvl="0" indent="0" algn="l" rtl="0">
              <a:lnSpc>
                <a:spcPct val="100000"/>
              </a:lnSpc>
              <a:spcBef>
                <a:spcPts val="750"/>
              </a:spcBef>
              <a:spcAft>
                <a:spcPts val="0"/>
              </a:spcAft>
              <a:buNone/>
            </a:pPr>
            <a:r>
              <a:rPr lang="en-US" sz="1600">
                <a:solidFill>
                  <a:srgbClr val="7E7E7E"/>
                </a:solidFill>
                <a:latin typeface="Quattrocento Sans"/>
                <a:ea typeface="Quattrocento Sans"/>
                <a:cs typeface="Quattrocento Sans"/>
                <a:sym typeface="Quattrocento Sans"/>
              </a:rPr>
              <a:t>Deliver value to your users faster  using proven agile tools to plan,  track, and discuss work across  your teams.</a:t>
            </a:r>
            <a:endParaRPr sz="1600">
              <a:solidFill>
                <a:schemeClr val="dk1"/>
              </a:solidFill>
              <a:latin typeface="Quattrocento Sans"/>
              <a:ea typeface="Quattrocento Sans"/>
              <a:cs typeface="Quattrocento Sans"/>
              <a:sym typeface="Quattrocento Sans"/>
            </a:endParaRPr>
          </a:p>
        </p:txBody>
      </p:sp>
      <p:sp>
        <p:nvSpPr>
          <p:cNvPr id="335" name="Google Shape;335;p12"/>
          <p:cNvSpPr txBox="1"/>
          <p:nvPr/>
        </p:nvSpPr>
        <p:spPr>
          <a:xfrm>
            <a:off x="8874379" y="2228085"/>
            <a:ext cx="2947670" cy="1721485"/>
          </a:xfrm>
          <a:prstGeom prst="rect">
            <a:avLst/>
          </a:prstGeom>
          <a:noFill/>
          <a:ln>
            <a:noFill/>
          </a:ln>
        </p:spPr>
        <p:txBody>
          <a:bodyPr spcFirstLastPara="1" wrap="square" lIns="0" tIns="119375" rIns="0" bIns="0" anchor="t" anchorCtr="0">
            <a:spAutoFit/>
          </a:bodyPr>
          <a:lstStyle/>
          <a:p>
            <a:pPr marL="12700" marR="0" lvl="0" indent="0" algn="l" rtl="0">
              <a:lnSpc>
                <a:spcPct val="100000"/>
              </a:lnSpc>
              <a:spcBef>
                <a:spcPts val="0"/>
              </a:spcBef>
              <a:spcAft>
                <a:spcPts val="0"/>
              </a:spcAft>
              <a:buNone/>
            </a:pPr>
            <a:r>
              <a:rPr lang="en-US" sz="1800" b="1">
                <a:solidFill>
                  <a:srgbClr val="D73A00"/>
                </a:solidFill>
                <a:latin typeface="Quattrocento Sans"/>
                <a:ea typeface="Quattrocento Sans"/>
                <a:cs typeface="Quattrocento Sans"/>
                <a:sym typeface="Quattrocento Sans"/>
              </a:rPr>
              <a:t>Azure Repos</a:t>
            </a:r>
            <a:endParaRPr sz="1800">
              <a:solidFill>
                <a:schemeClr val="dk1"/>
              </a:solidFill>
              <a:latin typeface="Quattrocento Sans"/>
              <a:ea typeface="Quattrocento Sans"/>
              <a:cs typeface="Quattrocento Sans"/>
              <a:sym typeface="Quattrocento Sans"/>
            </a:endParaRPr>
          </a:p>
          <a:p>
            <a:pPr marL="12700" marR="5080" lvl="0" indent="0" algn="l" rtl="0">
              <a:lnSpc>
                <a:spcPct val="100000"/>
              </a:lnSpc>
              <a:spcBef>
                <a:spcPts val="750"/>
              </a:spcBef>
              <a:spcAft>
                <a:spcPts val="0"/>
              </a:spcAft>
              <a:buNone/>
            </a:pPr>
            <a:r>
              <a:rPr lang="en-US" sz="1600">
                <a:solidFill>
                  <a:srgbClr val="7E7E7E"/>
                </a:solidFill>
                <a:latin typeface="Quattrocento Sans"/>
                <a:ea typeface="Quattrocento Sans"/>
                <a:cs typeface="Quattrocento Sans"/>
                <a:sym typeface="Quattrocento Sans"/>
              </a:rPr>
              <a:t>Get unlimited, cloud-hosted  private Git repos and collaborate  to build better code with pull  requests and advanced file  management.</a:t>
            </a:r>
            <a:endParaRPr sz="1600">
              <a:solidFill>
                <a:schemeClr val="dk1"/>
              </a:solidFill>
              <a:latin typeface="Quattrocento Sans"/>
              <a:ea typeface="Quattrocento Sans"/>
              <a:cs typeface="Quattrocento Sans"/>
              <a:sym typeface="Quattrocento Sans"/>
            </a:endParaRPr>
          </a:p>
        </p:txBody>
      </p:sp>
      <p:sp>
        <p:nvSpPr>
          <p:cNvPr id="336" name="Google Shape;336;p12"/>
          <p:cNvSpPr txBox="1"/>
          <p:nvPr/>
        </p:nvSpPr>
        <p:spPr>
          <a:xfrm>
            <a:off x="4733671" y="2228085"/>
            <a:ext cx="3431540" cy="1721485"/>
          </a:xfrm>
          <a:prstGeom prst="rect">
            <a:avLst/>
          </a:prstGeom>
          <a:noFill/>
          <a:ln>
            <a:noFill/>
          </a:ln>
        </p:spPr>
        <p:txBody>
          <a:bodyPr spcFirstLastPara="1" wrap="square" lIns="0" tIns="119375" rIns="0" bIns="0" anchor="t" anchorCtr="0">
            <a:spAutoFit/>
          </a:bodyPr>
          <a:lstStyle/>
          <a:p>
            <a:pPr marL="12700" marR="0" lvl="0" indent="0" algn="l" rtl="0">
              <a:lnSpc>
                <a:spcPct val="100000"/>
              </a:lnSpc>
              <a:spcBef>
                <a:spcPts val="0"/>
              </a:spcBef>
              <a:spcAft>
                <a:spcPts val="0"/>
              </a:spcAft>
              <a:buNone/>
            </a:pPr>
            <a:r>
              <a:rPr lang="en-US" sz="1800" b="1">
                <a:solidFill>
                  <a:srgbClr val="245FDF"/>
                </a:solidFill>
                <a:latin typeface="Quattrocento Sans"/>
                <a:ea typeface="Quattrocento Sans"/>
                <a:cs typeface="Quattrocento Sans"/>
                <a:sym typeface="Quattrocento Sans"/>
              </a:rPr>
              <a:t>Azure Pipelines</a:t>
            </a:r>
            <a:endParaRPr sz="1800">
              <a:solidFill>
                <a:schemeClr val="dk1"/>
              </a:solidFill>
              <a:latin typeface="Quattrocento Sans"/>
              <a:ea typeface="Quattrocento Sans"/>
              <a:cs typeface="Quattrocento Sans"/>
              <a:sym typeface="Quattrocento Sans"/>
            </a:endParaRPr>
          </a:p>
          <a:p>
            <a:pPr marL="12700" marR="5080" lvl="0" indent="0" algn="l" rtl="0">
              <a:lnSpc>
                <a:spcPct val="100000"/>
              </a:lnSpc>
              <a:spcBef>
                <a:spcPts val="750"/>
              </a:spcBef>
              <a:spcAft>
                <a:spcPts val="0"/>
              </a:spcAft>
              <a:buNone/>
            </a:pPr>
            <a:r>
              <a:rPr lang="en-US" sz="1600">
                <a:solidFill>
                  <a:srgbClr val="7E7E7E"/>
                </a:solidFill>
                <a:latin typeface="Quattrocento Sans"/>
                <a:ea typeface="Quattrocento Sans"/>
                <a:cs typeface="Quattrocento Sans"/>
                <a:sym typeface="Quattrocento Sans"/>
              </a:rPr>
              <a:t>Build, test, and deploy with CI/CD that  works with any language, platform,  and cloud. Connect to GitHub or any  other Git provider and deploy  continuously.</a:t>
            </a:r>
            <a:endParaRPr sz="1600">
              <a:solidFill>
                <a:schemeClr val="dk1"/>
              </a:solidFill>
              <a:latin typeface="Quattrocento Sans"/>
              <a:ea typeface="Quattrocento Sans"/>
              <a:cs typeface="Quattrocento Sans"/>
              <a:sym typeface="Quattrocento Sans"/>
            </a:endParaRPr>
          </a:p>
        </p:txBody>
      </p:sp>
      <p:sp>
        <p:nvSpPr>
          <p:cNvPr id="337" name="Google Shape;337;p12"/>
          <p:cNvSpPr txBox="1"/>
          <p:nvPr/>
        </p:nvSpPr>
        <p:spPr>
          <a:xfrm>
            <a:off x="804773" y="5117678"/>
            <a:ext cx="2691130" cy="1255395"/>
          </a:xfrm>
          <a:prstGeom prst="rect">
            <a:avLst/>
          </a:prstGeom>
          <a:noFill/>
          <a:ln>
            <a:noFill/>
          </a:ln>
        </p:spPr>
        <p:txBody>
          <a:bodyPr spcFirstLastPara="1" wrap="square" lIns="0" tIns="131425" rIns="0" bIns="0" anchor="t" anchorCtr="0">
            <a:spAutoFit/>
          </a:bodyPr>
          <a:lstStyle/>
          <a:p>
            <a:pPr marL="12700" marR="0" lvl="0" indent="0" algn="just" rtl="0">
              <a:lnSpc>
                <a:spcPct val="100000"/>
              </a:lnSpc>
              <a:spcBef>
                <a:spcPts val="0"/>
              </a:spcBef>
              <a:spcAft>
                <a:spcPts val="0"/>
              </a:spcAft>
              <a:buNone/>
            </a:pPr>
            <a:r>
              <a:rPr lang="en-US" sz="1800" b="1">
                <a:solidFill>
                  <a:srgbClr val="854BC6"/>
                </a:solidFill>
                <a:latin typeface="Quattrocento Sans"/>
                <a:ea typeface="Quattrocento Sans"/>
                <a:cs typeface="Quattrocento Sans"/>
                <a:sym typeface="Quattrocento Sans"/>
              </a:rPr>
              <a:t>Azure Test Plans</a:t>
            </a:r>
            <a:endParaRPr sz="1800">
              <a:solidFill>
                <a:schemeClr val="dk1"/>
              </a:solidFill>
              <a:latin typeface="Quattrocento Sans"/>
              <a:ea typeface="Quattrocento Sans"/>
              <a:cs typeface="Quattrocento Sans"/>
              <a:sym typeface="Quattrocento Sans"/>
            </a:endParaRPr>
          </a:p>
          <a:p>
            <a:pPr marL="12700" marR="5080" lvl="0" indent="0" algn="just" rtl="0">
              <a:lnSpc>
                <a:spcPct val="100000"/>
              </a:lnSpc>
              <a:spcBef>
                <a:spcPts val="825"/>
              </a:spcBef>
              <a:spcAft>
                <a:spcPts val="0"/>
              </a:spcAft>
              <a:buNone/>
            </a:pPr>
            <a:r>
              <a:rPr lang="en-US" sz="1600">
                <a:solidFill>
                  <a:srgbClr val="7E7E7E"/>
                </a:solidFill>
                <a:latin typeface="Quattrocento Sans"/>
                <a:ea typeface="Quattrocento Sans"/>
                <a:cs typeface="Quattrocento Sans"/>
                <a:sym typeface="Quattrocento Sans"/>
              </a:rPr>
              <a:t>Test and ship with confidence  using manual and exploratory  testing tools.</a:t>
            </a:r>
            <a:endParaRPr sz="1600">
              <a:solidFill>
                <a:schemeClr val="dk1"/>
              </a:solidFill>
              <a:latin typeface="Quattrocento Sans"/>
              <a:ea typeface="Quattrocento Sans"/>
              <a:cs typeface="Quattrocento Sans"/>
              <a:sym typeface="Quattrocento Sans"/>
            </a:endParaRPr>
          </a:p>
        </p:txBody>
      </p:sp>
      <p:sp>
        <p:nvSpPr>
          <p:cNvPr id="338" name="Google Shape;338;p12"/>
          <p:cNvSpPr txBox="1"/>
          <p:nvPr/>
        </p:nvSpPr>
        <p:spPr>
          <a:xfrm>
            <a:off x="4733671" y="5117678"/>
            <a:ext cx="3378835" cy="1255395"/>
          </a:xfrm>
          <a:prstGeom prst="rect">
            <a:avLst/>
          </a:prstGeom>
          <a:noFill/>
          <a:ln>
            <a:noFill/>
          </a:ln>
        </p:spPr>
        <p:txBody>
          <a:bodyPr spcFirstLastPara="1" wrap="square" lIns="0" tIns="131425" rIns="0" bIns="0" anchor="t" anchorCtr="0">
            <a:spAutoFit/>
          </a:bodyPr>
          <a:lstStyle/>
          <a:p>
            <a:pPr marL="12700" marR="0" lvl="0" indent="0" algn="l" rtl="0">
              <a:lnSpc>
                <a:spcPct val="100000"/>
              </a:lnSpc>
              <a:spcBef>
                <a:spcPts val="0"/>
              </a:spcBef>
              <a:spcAft>
                <a:spcPts val="0"/>
              </a:spcAft>
              <a:buNone/>
            </a:pPr>
            <a:r>
              <a:rPr lang="en-US" sz="1800" b="1">
                <a:solidFill>
                  <a:srgbClr val="CA2D6C"/>
                </a:solidFill>
                <a:latin typeface="Quattrocento Sans"/>
                <a:ea typeface="Quattrocento Sans"/>
                <a:cs typeface="Quattrocento Sans"/>
                <a:sym typeface="Quattrocento Sans"/>
              </a:rPr>
              <a:t>Azure Artifacts</a:t>
            </a:r>
            <a:endParaRPr sz="1800">
              <a:solidFill>
                <a:schemeClr val="dk1"/>
              </a:solidFill>
              <a:latin typeface="Quattrocento Sans"/>
              <a:ea typeface="Quattrocento Sans"/>
              <a:cs typeface="Quattrocento Sans"/>
              <a:sym typeface="Quattrocento Sans"/>
            </a:endParaRPr>
          </a:p>
          <a:p>
            <a:pPr marL="12700" marR="5080" lvl="0" indent="0" algn="l" rtl="0">
              <a:lnSpc>
                <a:spcPct val="100000"/>
              </a:lnSpc>
              <a:spcBef>
                <a:spcPts val="825"/>
              </a:spcBef>
              <a:spcAft>
                <a:spcPts val="0"/>
              </a:spcAft>
              <a:buNone/>
            </a:pPr>
            <a:r>
              <a:rPr lang="en-US" sz="1600">
                <a:solidFill>
                  <a:srgbClr val="7E7E7E"/>
                </a:solidFill>
                <a:latin typeface="Quattrocento Sans"/>
                <a:ea typeface="Quattrocento Sans"/>
                <a:cs typeface="Quattrocento Sans"/>
                <a:sym typeface="Quattrocento Sans"/>
              </a:rPr>
              <a:t>Create, host, and share packages with  your team, and add artifacts to your  CI/CD pipelines with a single click.</a:t>
            </a:r>
            <a:endParaRPr sz="1600">
              <a:solidFill>
                <a:schemeClr val="dk1"/>
              </a:solidFill>
              <a:latin typeface="Quattrocento Sans"/>
              <a:ea typeface="Quattrocento Sans"/>
              <a:cs typeface="Quattrocento Sans"/>
              <a:sym typeface="Quattrocento Sans"/>
            </a:endParaRPr>
          </a:p>
        </p:txBody>
      </p:sp>
      <p:sp>
        <p:nvSpPr>
          <p:cNvPr id="339" name="Google Shape;339;p12"/>
          <p:cNvSpPr/>
          <p:nvPr/>
        </p:nvSpPr>
        <p:spPr>
          <a:xfrm>
            <a:off x="8887206" y="5292089"/>
            <a:ext cx="710565" cy="711835"/>
          </a:xfrm>
          <a:custGeom>
            <a:avLst/>
            <a:gdLst/>
            <a:ahLst/>
            <a:cxnLst/>
            <a:rect l="l" t="t" r="r" b="b"/>
            <a:pathLst>
              <a:path w="710565" h="711835" extrusionOk="0">
                <a:moveTo>
                  <a:pt x="0" y="355854"/>
                </a:moveTo>
                <a:lnTo>
                  <a:pt x="3242" y="307553"/>
                </a:lnTo>
                <a:lnTo>
                  <a:pt x="12685" y="261231"/>
                </a:lnTo>
                <a:lnTo>
                  <a:pt x="27908" y="217312"/>
                </a:lnTo>
                <a:lnTo>
                  <a:pt x="48485" y="176219"/>
                </a:lnTo>
                <a:lnTo>
                  <a:pt x="73995" y="138375"/>
                </a:lnTo>
                <a:lnTo>
                  <a:pt x="104013" y="104203"/>
                </a:lnTo>
                <a:lnTo>
                  <a:pt x="138116" y="74127"/>
                </a:lnTo>
                <a:lnTo>
                  <a:pt x="175880" y="48570"/>
                </a:lnTo>
                <a:lnTo>
                  <a:pt x="216884" y="27955"/>
                </a:lnTo>
                <a:lnTo>
                  <a:pt x="260702" y="12707"/>
                </a:lnTo>
                <a:lnTo>
                  <a:pt x="306913" y="3247"/>
                </a:lnTo>
                <a:lnTo>
                  <a:pt x="355092" y="0"/>
                </a:lnTo>
                <a:lnTo>
                  <a:pt x="403270" y="3247"/>
                </a:lnTo>
                <a:lnTo>
                  <a:pt x="449481" y="12707"/>
                </a:lnTo>
                <a:lnTo>
                  <a:pt x="493299" y="27955"/>
                </a:lnTo>
                <a:lnTo>
                  <a:pt x="534303" y="48570"/>
                </a:lnTo>
                <a:lnTo>
                  <a:pt x="572067" y="74127"/>
                </a:lnTo>
                <a:lnTo>
                  <a:pt x="606171" y="104203"/>
                </a:lnTo>
                <a:lnTo>
                  <a:pt x="636188" y="138375"/>
                </a:lnTo>
                <a:lnTo>
                  <a:pt x="661698" y="176219"/>
                </a:lnTo>
                <a:lnTo>
                  <a:pt x="682275" y="217312"/>
                </a:lnTo>
                <a:lnTo>
                  <a:pt x="697498" y="261231"/>
                </a:lnTo>
                <a:lnTo>
                  <a:pt x="706941" y="307553"/>
                </a:lnTo>
                <a:lnTo>
                  <a:pt x="710184" y="355854"/>
                </a:lnTo>
                <a:lnTo>
                  <a:pt x="706941" y="404141"/>
                </a:lnTo>
                <a:lnTo>
                  <a:pt x="697498" y="450454"/>
                </a:lnTo>
                <a:lnTo>
                  <a:pt x="682275" y="494368"/>
                </a:lnTo>
                <a:lnTo>
                  <a:pt x="661698" y="535460"/>
                </a:lnTo>
                <a:lnTo>
                  <a:pt x="636188" y="573305"/>
                </a:lnTo>
                <a:lnTo>
                  <a:pt x="606171" y="607480"/>
                </a:lnTo>
                <a:lnTo>
                  <a:pt x="572067" y="637561"/>
                </a:lnTo>
                <a:lnTo>
                  <a:pt x="534303" y="663123"/>
                </a:lnTo>
                <a:lnTo>
                  <a:pt x="493299" y="683743"/>
                </a:lnTo>
                <a:lnTo>
                  <a:pt x="449481" y="698996"/>
                </a:lnTo>
                <a:lnTo>
                  <a:pt x="403270" y="708459"/>
                </a:lnTo>
                <a:lnTo>
                  <a:pt x="355092" y="711708"/>
                </a:lnTo>
                <a:lnTo>
                  <a:pt x="306913" y="708459"/>
                </a:lnTo>
                <a:lnTo>
                  <a:pt x="260702" y="698996"/>
                </a:lnTo>
                <a:lnTo>
                  <a:pt x="216884" y="683743"/>
                </a:lnTo>
                <a:lnTo>
                  <a:pt x="175880" y="663123"/>
                </a:lnTo>
                <a:lnTo>
                  <a:pt x="138116" y="637561"/>
                </a:lnTo>
                <a:lnTo>
                  <a:pt x="104013" y="607480"/>
                </a:lnTo>
                <a:lnTo>
                  <a:pt x="73995" y="573305"/>
                </a:lnTo>
                <a:lnTo>
                  <a:pt x="48485" y="535460"/>
                </a:lnTo>
                <a:lnTo>
                  <a:pt x="27908" y="494368"/>
                </a:lnTo>
                <a:lnTo>
                  <a:pt x="12685" y="450454"/>
                </a:lnTo>
                <a:lnTo>
                  <a:pt x="3242" y="404141"/>
                </a:lnTo>
                <a:lnTo>
                  <a:pt x="0" y="355854"/>
                </a:lnTo>
                <a:close/>
              </a:path>
            </a:pathLst>
          </a:custGeom>
          <a:noFill/>
          <a:ln w="28950" cap="flat" cmpd="sng">
            <a:solidFill>
              <a:srgbClr val="0079C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340;p12"/>
          <p:cNvSpPr txBox="1"/>
          <p:nvPr/>
        </p:nvSpPr>
        <p:spPr>
          <a:xfrm>
            <a:off x="8874379" y="5349646"/>
            <a:ext cx="2712085" cy="1055370"/>
          </a:xfrm>
          <a:prstGeom prst="rect">
            <a:avLst/>
          </a:prstGeom>
          <a:noFill/>
          <a:ln>
            <a:noFill/>
          </a:ln>
        </p:spPr>
        <p:txBody>
          <a:bodyPr spcFirstLastPara="1" wrap="square" lIns="0" tIns="12700" rIns="0" bIns="0" anchor="t" anchorCtr="0">
            <a:spAutoFit/>
          </a:bodyPr>
          <a:lstStyle/>
          <a:p>
            <a:pPr marL="123189" marR="0" lvl="0" indent="0" algn="l" rtl="0">
              <a:lnSpc>
                <a:spcPct val="100000"/>
              </a:lnSpc>
              <a:spcBef>
                <a:spcPts val="0"/>
              </a:spcBef>
              <a:spcAft>
                <a:spcPts val="0"/>
              </a:spcAft>
              <a:buNone/>
            </a:pPr>
            <a:r>
              <a:rPr lang="en-US" sz="3600">
                <a:solidFill>
                  <a:srgbClr val="0078D6"/>
                </a:solidFill>
                <a:latin typeface="Noto Sans Symbols"/>
                <a:ea typeface="Noto Sans Symbols"/>
                <a:cs typeface="Noto Sans Symbols"/>
                <a:sym typeface="Noto Sans Symbols"/>
              </a:rPr>
              <a:t>🡺</a:t>
            </a:r>
            <a:endParaRPr sz="3600">
              <a:solidFill>
                <a:schemeClr val="dk1"/>
              </a:solidFill>
              <a:latin typeface="Noto Sans Symbols"/>
              <a:ea typeface="Noto Sans Symbols"/>
              <a:cs typeface="Noto Sans Symbols"/>
              <a:sym typeface="Noto Sans Symbols"/>
            </a:endParaRPr>
          </a:p>
          <a:p>
            <a:pPr marL="12700" marR="0" lvl="0" indent="0" algn="l" rtl="0">
              <a:lnSpc>
                <a:spcPct val="100000"/>
              </a:lnSpc>
              <a:spcBef>
                <a:spcPts val="1630"/>
              </a:spcBef>
              <a:spcAft>
                <a:spcPts val="0"/>
              </a:spcAft>
              <a:buNone/>
            </a:pPr>
            <a:r>
              <a:rPr lang="en-US" sz="1800" b="1">
                <a:solidFill>
                  <a:srgbClr val="0078D6"/>
                </a:solidFill>
                <a:latin typeface="Quattrocento Sans"/>
                <a:ea typeface="Quattrocento Sans"/>
                <a:cs typeface="Quattrocento Sans"/>
                <a:sym typeface="Quattrocento Sans"/>
              </a:rPr>
              <a:t>https://azure.com/devops</a:t>
            </a:r>
            <a:endParaRPr sz="1800">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344"/>
        <p:cNvGrpSpPr/>
        <p:nvPr/>
      </p:nvGrpSpPr>
      <p:grpSpPr>
        <a:xfrm>
          <a:off x="0" y="0"/>
          <a:ext cx="0" cy="0"/>
          <a:chOff x="0" y="0"/>
          <a:chExt cx="0" cy="0"/>
        </a:xfrm>
      </p:grpSpPr>
      <p:sp>
        <p:nvSpPr>
          <p:cNvPr id="345" name="Google Shape;345;p13"/>
          <p:cNvSpPr/>
          <p:nvPr/>
        </p:nvSpPr>
        <p:spPr>
          <a:xfrm>
            <a:off x="4558812" y="228724"/>
            <a:ext cx="7877027" cy="676643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13"/>
          <p:cNvSpPr txBox="1">
            <a:spLocks noGrp="1"/>
          </p:cNvSpPr>
          <p:nvPr>
            <p:ph type="title"/>
          </p:nvPr>
        </p:nvSpPr>
        <p:spPr>
          <a:xfrm>
            <a:off x="422249" y="125169"/>
            <a:ext cx="4780915" cy="1402715"/>
          </a:xfrm>
          <a:prstGeom prst="rect">
            <a:avLst/>
          </a:prstGeom>
          <a:noFill/>
          <a:ln>
            <a:noFill/>
          </a:ln>
        </p:spPr>
        <p:txBody>
          <a:bodyPr spcFirstLastPara="1" wrap="square" lIns="0" tIns="199375" rIns="0" bIns="0" anchor="t" anchorCtr="0">
            <a:spAutoFit/>
          </a:bodyPr>
          <a:lstStyle/>
          <a:p>
            <a:pPr marL="12700" lvl="0" indent="0" algn="l" rtl="0">
              <a:lnSpc>
                <a:spcPct val="100000"/>
              </a:lnSpc>
              <a:spcBef>
                <a:spcPts val="0"/>
              </a:spcBef>
              <a:spcAft>
                <a:spcPts val="0"/>
              </a:spcAft>
              <a:buNone/>
            </a:pPr>
            <a:r>
              <a:rPr lang="en-US" sz="3600">
                <a:solidFill>
                  <a:srgbClr val="098B76"/>
                </a:solidFill>
              </a:rPr>
              <a:t>Azure Boards</a:t>
            </a:r>
            <a:endParaRPr sz="3600"/>
          </a:p>
          <a:p>
            <a:pPr marL="22860" marR="5080" lvl="0" indent="0" algn="l" rtl="0">
              <a:lnSpc>
                <a:spcPct val="100000"/>
              </a:lnSpc>
              <a:spcBef>
                <a:spcPts val="735"/>
              </a:spcBef>
              <a:spcAft>
                <a:spcPts val="0"/>
              </a:spcAft>
              <a:buNone/>
            </a:pPr>
            <a:r>
              <a:rPr lang="en-US" sz="1800" b="0">
                <a:solidFill>
                  <a:srgbClr val="585858"/>
                </a:solidFill>
                <a:latin typeface="Quattrocento Sans"/>
                <a:ea typeface="Quattrocento Sans"/>
                <a:cs typeface="Quattrocento Sans"/>
                <a:sym typeface="Quattrocento Sans"/>
              </a:rPr>
              <a:t>Track work with Kanban boards, backlogs, team  dashboards, and custom reporting</a:t>
            </a:r>
            <a:endParaRPr sz="1800">
              <a:latin typeface="Quattrocento Sans"/>
              <a:ea typeface="Quattrocento Sans"/>
              <a:cs typeface="Quattrocento Sans"/>
              <a:sym typeface="Quattrocento Sans"/>
            </a:endParaRPr>
          </a:p>
        </p:txBody>
      </p:sp>
      <p:sp>
        <p:nvSpPr>
          <p:cNvPr id="347" name="Google Shape;347;p13"/>
          <p:cNvSpPr/>
          <p:nvPr/>
        </p:nvSpPr>
        <p:spPr>
          <a:xfrm>
            <a:off x="409194" y="5941313"/>
            <a:ext cx="428625" cy="429895"/>
          </a:xfrm>
          <a:custGeom>
            <a:avLst/>
            <a:gdLst/>
            <a:ahLst/>
            <a:cxnLst/>
            <a:rect l="l" t="t" r="r" b="b"/>
            <a:pathLst>
              <a:path w="428625" h="429895" extrusionOk="0">
                <a:moveTo>
                  <a:pt x="0" y="214884"/>
                </a:moveTo>
                <a:lnTo>
                  <a:pt x="5654" y="165611"/>
                </a:lnTo>
                <a:lnTo>
                  <a:pt x="21762" y="120381"/>
                </a:lnTo>
                <a:lnTo>
                  <a:pt x="47038" y="80483"/>
                </a:lnTo>
                <a:lnTo>
                  <a:pt x="80197" y="47206"/>
                </a:lnTo>
                <a:lnTo>
                  <a:pt x="119953" y="21840"/>
                </a:lnTo>
                <a:lnTo>
                  <a:pt x="165023" y="5675"/>
                </a:lnTo>
                <a:lnTo>
                  <a:pt x="214122" y="0"/>
                </a:lnTo>
                <a:lnTo>
                  <a:pt x="263220" y="5675"/>
                </a:lnTo>
                <a:lnTo>
                  <a:pt x="308290" y="21840"/>
                </a:lnTo>
                <a:lnTo>
                  <a:pt x="348046" y="47206"/>
                </a:lnTo>
                <a:lnTo>
                  <a:pt x="381205" y="80483"/>
                </a:lnTo>
                <a:lnTo>
                  <a:pt x="406481" y="120381"/>
                </a:lnTo>
                <a:lnTo>
                  <a:pt x="422589" y="165611"/>
                </a:lnTo>
                <a:lnTo>
                  <a:pt x="428244" y="214884"/>
                </a:lnTo>
                <a:lnTo>
                  <a:pt x="422589" y="264156"/>
                </a:lnTo>
                <a:lnTo>
                  <a:pt x="406481" y="309386"/>
                </a:lnTo>
                <a:lnTo>
                  <a:pt x="381205" y="349284"/>
                </a:lnTo>
                <a:lnTo>
                  <a:pt x="348046" y="382561"/>
                </a:lnTo>
                <a:lnTo>
                  <a:pt x="308290" y="407927"/>
                </a:lnTo>
                <a:lnTo>
                  <a:pt x="263220" y="424092"/>
                </a:lnTo>
                <a:lnTo>
                  <a:pt x="214122" y="429768"/>
                </a:lnTo>
                <a:lnTo>
                  <a:pt x="165023" y="424092"/>
                </a:lnTo>
                <a:lnTo>
                  <a:pt x="119953" y="407927"/>
                </a:lnTo>
                <a:lnTo>
                  <a:pt x="80197" y="382561"/>
                </a:lnTo>
                <a:lnTo>
                  <a:pt x="47038" y="349284"/>
                </a:lnTo>
                <a:lnTo>
                  <a:pt x="21762" y="309386"/>
                </a:lnTo>
                <a:lnTo>
                  <a:pt x="5654" y="264156"/>
                </a:lnTo>
                <a:lnTo>
                  <a:pt x="0" y="214884"/>
                </a:lnTo>
                <a:close/>
              </a:path>
            </a:pathLst>
          </a:custGeom>
          <a:noFill/>
          <a:ln w="28950" cap="flat" cmpd="sng">
            <a:solidFill>
              <a:srgbClr val="098B7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13"/>
          <p:cNvSpPr txBox="1"/>
          <p:nvPr/>
        </p:nvSpPr>
        <p:spPr>
          <a:xfrm>
            <a:off x="474065" y="5984239"/>
            <a:ext cx="3517265" cy="33147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a:solidFill>
                  <a:srgbClr val="098B76"/>
                </a:solidFill>
                <a:latin typeface="Noto Sans Symbols"/>
                <a:ea typeface="Noto Sans Symbols"/>
                <a:cs typeface="Noto Sans Symbols"/>
                <a:sym typeface="Noto Sans Symbols"/>
              </a:rPr>
              <a:t>🡺</a:t>
            </a:r>
            <a:r>
              <a:rPr lang="en-US" sz="2000">
                <a:solidFill>
                  <a:srgbClr val="098B76"/>
                </a:solidFill>
                <a:latin typeface="Times New Roman"/>
                <a:ea typeface="Times New Roman"/>
                <a:cs typeface="Times New Roman"/>
                <a:sym typeface="Times New Roman"/>
              </a:rPr>
              <a:t>	</a:t>
            </a:r>
            <a:r>
              <a:rPr lang="en-US" sz="2000" b="1">
                <a:solidFill>
                  <a:srgbClr val="098B76"/>
                </a:solidFill>
                <a:latin typeface="Quattrocento Sans"/>
                <a:ea typeface="Quattrocento Sans"/>
                <a:cs typeface="Quattrocento Sans"/>
                <a:sym typeface="Quattrocento Sans"/>
              </a:rPr>
              <a:t>https://azure.com/devops</a:t>
            </a:r>
            <a:endParaRPr sz="2000">
              <a:solidFill>
                <a:schemeClr val="dk1"/>
              </a:solidFill>
              <a:latin typeface="Quattrocento Sans"/>
              <a:ea typeface="Quattrocento Sans"/>
              <a:cs typeface="Quattrocento Sans"/>
              <a:sym typeface="Quattrocento Sans"/>
            </a:endParaRPr>
          </a:p>
        </p:txBody>
      </p:sp>
      <p:sp>
        <p:nvSpPr>
          <p:cNvPr id="349" name="Google Shape;349;p13"/>
          <p:cNvSpPr/>
          <p:nvPr/>
        </p:nvSpPr>
        <p:spPr>
          <a:xfrm>
            <a:off x="445008" y="3334511"/>
            <a:ext cx="554990" cy="554990"/>
          </a:xfrm>
          <a:custGeom>
            <a:avLst/>
            <a:gdLst/>
            <a:ahLst/>
            <a:cxnLst/>
            <a:rect l="l" t="t" r="r" b="b"/>
            <a:pathLst>
              <a:path w="554990" h="554989" extrusionOk="0">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350;p13"/>
          <p:cNvSpPr/>
          <p:nvPr/>
        </p:nvSpPr>
        <p:spPr>
          <a:xfrm>
            <a:off x="445008" y="4514088"/>
            <a:ext cx="554990" cy="554990"/>
          </a:xfrm>
          <a:custGeom>
            <a:avLst/>
            <a:gdLst/>
            <a:ahLst/>
            <a:cxnLst/>
            <a:rect l="l" t="t" r="r" b="b"/>
            <a:pathLst>
              <a:path w="554990" h="554989" extrusionOk="0">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13"/>
          <p:cNvSpPr txBox="1"/>
          <p:nvPr/>
        </p:nvSpPr>
        <p:spPr>
          <a:xfrm>
            <a:off x="1236065" y="2082545"/>
            <a:ext cx="3555365" cy="3394710"/>
          </a:xfrm>
          <a:prstGeom prst="rect">
            <a:avLst/>
          </a:prstGeom>
          <a:noFill/>
          <a:ln>
            <a:noFill/>
          </a:ln>
        </p:spPr>
        <p:txBody>
          <a:bodyPr spcFirstLastPara="1" wrap="square" lIns="0" tIns="93325" rIns="0" bIns="0" anchor="t" anchorCtr="0">
            <a:spAutoFit/>
          </a:bodyPr>
          <a:lstStyle/>
          <a:p>
            <a:pPr marL="12700" marR="0" lvl="0" indent="0" algn="l" rtl="0">
              <a:lnSpc>
                <a:spcPct val="100000"/>
              </a:lnSpc>
              <a:spcBef>
                <a:spcPts val="0"/>
              </a:spcBef>
              <a:spcAft>
                <a:spcPts val="0"/>
              </a:spcAft>
              <a:buNone/>
            </a:pPr>
            <a:r>
              <a:rPr lang="en-US" sz="1800" b="1" dirty="0">
                <a:solidFill>
                  <a:srgbClr val="585858"/>
                </a:solidFill>
                <a:latin typeface="Quattrocento Sans"/>
                <a:ea typeface="Quattrocento Sans"/>
                <a:cs typeface="Quattrocento Sans"/>
                <a:sym typeface="Quattrocento Sans"/>
              </a:rPr>
              <a:t>Connected from idea to release</a:t>
            </a:r>
            <a:endParaRPr sz="1800" dirty="0">
              <a:solidFill>
                <a:schemeClr val="dk1"/>
              </a:solidFill>
              <a:latin typeface="Quattrocento Sans"/>
              <a:ea typeface="Quattrocento Sans"/>
              <a:cs typeface="Quattrocento Sans"/>
              <a:sym typeface="Quattrocento Sans"/>
            </a:endParaRPr>
          </a:p>
          <a:p>
            <a:pPr marL="12700" marR="27940" lvl="0" indent="0" algn="just" rtl="0">
              <a:lnSpc>
                <a:spcPct val="108333"/>
              </a:lnSpc>
              <a:spcBef>
                <a:spcPts val="585"/>
              </a:spcBef>
              <a:spcAft>
                <a:spcPts val="0"/>
              </a:spcAft>
              <a:buNone/>
            </a:pPr>
            <a:r>
              <a:rPr lang="en-US" sz="1200" dirty="0">
                <a:solidFill>
                  <a:srgbClr val="585858"/>
                </a:solidFill>
                <a:latin typeface="Quattrocento Sans"/>
                <a:ea typeface="Quattrocento Sans"/>
                <a:cs typeface="Quattrocento Sans"/>
                <a:sym typeface="Quattrocento Sans"/>
              </a:rPr>
              <a:t>Track all your ideas at every development stage and  keep your team aligned with all code changes linked  directly to work items.</a:t>
            </a:r>
            <a:endParaRPr sz="1200" dirty="0">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1600" dirty="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1215"/>
              </a:spcBef>
              <a:spcAft>
                <a:spcPts val="0"/>
              </a:spcAft>
              <a:buNone/>
            </a:pPr>
            <a:r>
              <a:rPr lang="en-US" sz="1800" b="1" dirty="0">
                <a:solidFill>
                  <a:srgbClr val="585858"/>
                </a:solidFill>
                <a:latin typeface="Quattrocento Sans"/>
                <a:ea typeface="Quattrocento Sans"/>
                <a:cs typeface="Quattrocento Sans"/>
                <a:sym typeface="Quattrocento Sans"/>
              </a:rPr>
              <a:t>Scrum ready</a:t>
            </a:r>
            <a:endParaRPr sz="1800" dirty="0">
              <a:solidFill>
                <a:schemeClr val="dk1"/>
              </a:solidFill>
              <a:latin typeface="Quattrocento Sans"/>
              <a:ea typeface="Quattrocento Sans"/>
              <a:cs typeface="Quattrocento Sans"/>
              <a:sym typeface="Quattrocento Sans"/>
            </a:endParaRPr>
          </a:p>
          <a:p>
            <a:pPr marL="12700" marR="5080" lvl="0" indent="0" algn="l" rtl="0">
              <a:lnSpc>
                <a:spcPct val="108333"/>
              </a:lnSpc>
              <a:spcBef>
                <a:spcPts val="585"/>
              </a:spcBef>
              <a:spcAft>
                <a:spcPts val="0"/>
              </a:spcAft>
              <a:buNone/>
            </a:pPr>
            <a:r>
              <a:rPr lang="en-US" sz="1200" dirty="0">
                <a:solidFill>
                  <a:srgbClr val="585858"/>
                </a:solidFill>
                <a:latin typeface="Quattrocento Sans"/>
                <a:ea typeface="Quattrocento Sans"/>
                <a:cs typeface="Quattrocento Sans"/>
                <a:sym typeface="Quattrocento Sans"/>
              </a:rPr>
              <a:t>Use built-in scrum boards and planning tools to help  your teams run sprints, stand-ups, and planning  meetings.</a:t>
            </a:r>
            <a:endParaRPr sz="1200" dirty="0">
              <a:solidFill>
                <a:schemeClr val="dk1"/>
              </a:solidFill>
              <a:latin typeface="Quattrocento Sans"/>
              <a:ea typeface="Quattrocento Sans"/>
              <a:cs typeface="Quattrocento Sans"/>
              <a:sym typeface="Quattrocento Sans"/>
            </a:endParaRPr>
          </a:p>
          <a:p>
            <a:pPr marL="0" marR="0" lvl="0" indent="0" algn="l" rtl="0">
              <a:lnSpc>
                <a:spcPct val="100000"/>
              </a:lnSpc>
              <a:spcBef>
                <a:spcPts val="50"/>
              </a:spcBef>
              <a:spcAft>
                <a:spcPts val="0"/>
              </a:spcAft>
              <a:buNone/>
            </a:pPr>
            <a:endParaRPr sz="1950" dirty="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0"/>
              </a:spcBef>
              <a:spcAft>
                <a:spcPts val="0"/>
              </a:spcAft>
              <a:buNone/>
            </a:pPr>
            <a:r>
              <a:rPr lang="en-US" sz="1800" b="1" dirty="0">
                <a:solidFill>
                  <a:srgbClr val="585858"/>
                </a:solidFill>
                <a:latin typeface="Quattrocento Sans"/>
                <a:ea typeface="Quattrocento Sans"/>
                <a:cs typeface="Quattrocento Sans"/>
                <a:sym typeface="Quattrocento Sans"/>
              </a:rPr>
              <a:t>Project insights</a:t>
            </a:r>
            <a:endParaRPr sz="1800" dirty="0">
              <a:solidFill>
                <a:schemeClr val="dk1"/>
              </a:solidFill>
              <a:latin typeface="Quattrocento Sans"/>
              <a:ea typeface="Quattrocento Sans"/>
              <a:cs typeface="Quattrocento Sans"/>
              <a:sym typeface="Quattrocento Sans"/>
            </a:endParaRPr>
          </a:p>
          <a:p>
            <a:pPr marL="12700" marR="70485" lvl="0" indent="0" algn="just" rtl="0">
              <a:lnSpc>
                <a:spcPct val="108333"/>
              </a:lnSpc>
              <a:spcBef>
                <a:spcPts val="585"/>
              </a:spcBef>
              <a:spcAft>
                <a:spcPts val="0"/>
              </a:spcAft>
              <a:buNone/>
            </a:pPr>
            <a:r>
              <a:rPr lang="en-US" sz="1200" dirty="0">
                <a:solidFill>
                  <a:srgbClr val="585858"/>
                </a:solidFill>
                <a:latin typeface="Quattrocento Sans"/>
                <a:ea typeface="Quattrocento Sans"/>
                <a:cs typeface="Quattrocento Sans"/>
                <a:sym typeface="Quattrocento Sans"/>
              </a:rPr>
              <a:t>Gain new insights into the health and status of your  project with powerful analytics tools and dashboard  widgets.</a:t>
            </a:r>
            <a:endParaRPr sz="1200" dirty="0">
              <a:solidFill>
                <a:schemeClr val="dk1"/>
              </a:solidFill>
              <a:latin typeface="Quattrocento Sans"/>
              <a:ea typeface="Quattrocento Sans"/>
              <a:cs typeface="Quattrocento Sans"/>
              <a:sym typeface="Quattrocento Sans"/>
            </a:endParaRPr>
          </a:p>
        </p:txBody>
      </p:sp>
      <p:sp>
        <p:nvSpPr>
          <p:cNvPr id="352" name="Google Shape;352;p13"/>
          <p:cNvSpPr/>
          <p:nvPr/>
        </p:nvSpPr>
        <p:spPr>
          <a:xfrm>
            <a:off x="445008" y="2072639"/>
            <a:ext cx="554990" cy="554990"/>
          </a:xfrm>
          <a:custGeom>
            <a:avLst/>
            <a:gdLst/>
            <a:ahLst/>
            <a:cxnLst/>
            <a:rect l="l" t="t" r="r" b="b"/>
            <a:pathLst>
              <a:path w="554990" h="554989" extrusionOk="0">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13"/>
          <p:cNvSpPr/>
          <p:nvPr/>
        </p:nvSpPr>
        <p:spPr>
          <a:xfrm>
            <a:off x="629412" y="2182367"/>
            <a:ext cx="257556" cy="3429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13"/>
          <p:cNvSpPr/>
          <p:nvPr/>
        </p:nvSpPr>
        <p:spPr>
          <a:xfrm>
            <a:off x="547116" y="3396995"/>
            <a:ext cx="371856" cy="37033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 name="Google Shape;355;p13"/>
          <p:cNvSpPr/>
          <p:nvPr/>
        </p:nvSpPr>
        <p:spPr>
          <a:xfrm>
            <a:off x="576072" y="4629911"/>
            <a:ext cx="304800" cy="304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 name="Google Shape;356;p13"/>
          <p:cNvSpPr/>
          <p:nvPr/>
        </p:nvSpPr>
        <p:spPr>
          <a:xfrm>
            <a:off x="6275832" y="1539239"/>
            <a:ext cx="6160008" cy="4439412"/>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360"/>
        <p:cNvGrpSpPr/>
        <p:nvPr/>
      </p:nvGrpSpPr>
      <p:grpSpPr>
        <a:xfrm>
          <a:off x="0" y="0"/>
          <a:ext cx="0" cy="0"/>
          <a:chOff x="0" y="0"/>
          <a:chExt cx="0" cy="0"/>
        </a:xfrm>
      </p:grpSpPr>
      <p:sp>
        <p:nvSpPr>
          <p:cNvPr id="361" name="Google Shape;361;p14"/>
          <p:cNvSpPr/>
          <p:nvPr/>
        </p:nvSpPr>
        <p:spPr>
          <a:xfrm>
            <a:off x="4558812" y="228724"/>
            <a:ext cx="7877027" cy="676643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 name="Google Shape;362;p14"/>
          <p:cNvSpPr txBox="1">
            <a:spLocks noGrp="1"/>
          </p:cNvSpPr>
          <p:nvPr>
            <p:ph type="title"/>
          </p:nvPr>
        </p:nvSpPr>
        <p:spPr>
          <a:xfrm>
            <a:off x="422251" y="311600"/>
            <a:ext cx="5009400" cy="567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a:solidFill>
                  <a:srgbClr val="D73B01"/>
                </a:solidFill>
              </a:rPr>
              <a:t>Azure Repos</a:t>
            </a:r>
            <a:endParaRPr sz="3600"/>
          </a:p>
        </p:txBody>
      </p:sp>
      <p:sp>
        <p:nvSpPr>
          <p:cNvPr id="363" name="Google Shape;363;p14"/>
          <p:cNvSpPr/>
          <p:nvPr/>
        </p:nvSpPr>
        <p:spPr>
          <a:xfrm>
            <a:off x="409194" y="5941313"/>
            <a:ext cx="428625" cy="429895"/>
          </a:xfrm>
          <a:custGeom>
            <a:avLst/>
            <a:gdLst/>
            <a:ahLst/>
            <a:cxnLst/>
            <a:rect l="l" t="t" r="r" b="b"/>
            <a:pathLst>
              <a:path w="428625" h="429895" extrusionOk="0">
                <a:moveTo>
                  <a:pt x="0" y="214884"/>
                </a:moveTo>
                <a:lnTo>
                  <a:pt x="5654" y="165611"/>
                </a:lnTo>
                <a:lnTo>
                  <a:pt x="21762" y="120381"/>
                </a:lnTo>
                <a:lnTo>
                  <a:pt x="47038" y="80483"/>
                </a:lnTo>
                <a:lnTo>
                  <a:pt x="80197" y="47206"/>
                </a:lnTo>
                <a:lnTo>
                  <a:pt x="119953" y="21840"/>
                </a:lnTo>
                <a:lnTo>
                  <a:pt x="165023" y="5675"/>
                </a:lnTo>
                <a:lnTo>
                  <a:pt x="214122" y="0"/>
                </a:lnTo>
                <a:lnTo>
                  <a:pt x="263220" y="5675"/>
                </a:lnTo>
                <a:lnTo>
                  <a:pt x="308290" y="21840"/>
                </a:lnTo>
                <a:lnTo>
                  <a:pt x="348046" y="47206"/>
                </a:lnTo>
                <a:lnTo>
                  <a:pt x="381205" y="80483"/>
                </a:lnTo>
                <a:lnTo>
                  <a:pt x="406481" y="120381"/>
                </a:lnTo>
                <a:lnTo>
                  <a:pt x="422589" y="165611"/>
                </a:lnTo>
                <a:lnTo>
                  <a:pt x="428244" y="214884"/>
                </a:lnTo>
                <a:lnTo>
                  <a:pt x="422589" y="264156"/>
                </a:lnTo>
                <a:lnTo>
                  <a:pt x="406481" y="309386"/>
                </a:lnTo>
                <a:lnTo>
                  <a:pt x="381205" y="349284"/>
                </a:lnTo>
                <a:lnTo>
                  <a:pt x="348046" y="382561"/>
                </a:lnTo>
                <a:lnTo>
                  <a:pt x="308290" y="407927"/>
                </a:lnTo>
                <a:lnTo>
                  <a:pt x="263220" y="424092"/>
                </a:lnTo>
                <a:lnTo>
                  <a:pt x="214122" y="429768"/>
                </a:lnTo>
                <a:lnTo>
                  <a:pt x="165023" y="424092"/>
                </a:lnTo>
                <a:lnTo>
                  <a:pt x="119953" y="407927"/>
                </a:lnTo>
                <a:lnTo>
                  <a:pt x="80197" y="382561"/>
                </a:lnTo>
                <a:lnTo>
                  <a:pt x="47038" y="349284"/>
                </a:lnTo>
                <a:lnTo>
                  <a:pt x="21762" y="309386"/>
                </a:lnTo>
                <a:lnTo>
                  <a:pt x="5654" y="264156"/>
                </a:lnTo>
                <a:lnTo>
                  <a:pt x="0" y="214884"/>
                </a:lnTo>
                <a:close/>
              </a:path>
            </a:pathLst>
          </a:custGeom>
          <a:noFill/>
          <a:ln w="28950" cap="flat" cmpd="sng">
            <a:solidFill>
              <a:srgbClr val="D73B0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364;p14"/>
          <p:cNvSpPr txBox="1"/>
          <p:nvPr/>
        </p:nvSpPr>
        <p:spPr>
          <a:xfrm>
            <a:off x="474065" y="5984239"/>
            <a:ext cx="3517265" cy="33147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a:solidFill>
                  <a:srgbClr val="D73B01"/>
                </a:solidFill>
                <a:latin typeface="Noto Sans Symbols"/>
                <a:ea typeface="Noto Sans Symbols"/>
                <a:cs typeface="Noto Sans Symbols"/>
                <a:sym typeface="Noto Sans Symbols"/>
              </a:rPr>
              <a:t>🡺</a:t>
            </a:r>
            <a:r>
              <a:rPr lang="en-US" sz="2000">
                <a:solidFill>
                  <a:srgbClr val="D73B01"/>
                </a:solidFill>
                <a:latin typeface="Times New Roman"/>
                <a:ea typeface="Times New Roman"/>
                <a:cs typeface="Times New Roman"/>
                <a:sym typeface="Times New Roman"/>
              </a:rPr>
              <a:t>	</a:t>
            </a:r>
            <a:r>
              <a:rPr lang="en-US" sz="2000" b="1">
                <a:solidFill>
                  <a:srgbClr val="D73B01"/>
                </a:solidFill>
                <a:latin typeface="Quattrocento Sans"/>
                <a:ea typeface="Quattrocento Sans"/>
                <a:cs typeface="Quattrocento Sans"/>
                <a:sym typeface="Quattrocento Sans"/>
              </a:rPr>
              <a:t>https://azure.com/devops</a:t>
            </a:r>
            <a:endParaRPr sz="2000">
              <a:solidFill>
                <a:schemeClr val="dk1"/>
              </a:solidFill>
              <a:latin typeface="Quattrocento Sans"/>
              <a:ea typeface="Quattrocento Sans"/>
              <a:cs typeface="Quattrocento Sans"/>
              <a:sym typeface="Quattrocento Sans"/>
            </a:endParaRPr>
          </a:p>
        </p:txBody>
      </p:sp>
      <p:sp>
        <p:nvSpPr>
          <p:cNvPr id="365" name="Google Shape;365;p14"/>
          <p:cNvSpPr/>
          <p:nvPr/>
        </p:nvSpPr>
        <p:spPr>
          <a:xfrm>
            <a:off x="445008" y="3334511"/>
            <a:ext cx="554990" cy="554990"/>
          </a:xfrm>
          <a:custGeom>
            <a:avLst/>
            <a:gdLst/>
            <a:ahLst/>
            <a:cxnLst/>
            <a:rect l="l" t="t" r="r" b="b"/>
            <a:pathLst>
              <a:path w="554990" h="554989" extrusionOk="0">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14"/>
          <p:cNvSpPr txBox="1"/>
          <p:nvPr/>
        </p:nvSpPr>
        <p:spPr>
          <a:xfrm>
            <a:off x="432612" y="953769"/>
            <a:ext cx="5090160" cy="1910714"/>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800">
                <a:solidFill>
                  <a:srgbClr val="585858"/>
                </a:solidFill>
                <a:latin typeface="Quattrocento Sans"/>
                <a:ea typeface="Quattrocento Sans"/>
                <a:cs typeface="Quattrocento Sans"/>
                <a:sym typeface="Quattrocento Sans"/>
              </a:rPr>
              <a:t>Unlimited private Git repo hosting and support for  TFVC that scales from a hobby project to the</a:t>
            </a:r>
            <a:endParaRPr sz="18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0"/>
              </a:spcBef>
              <a:spcAft>
                <a:spcPts val="0"/>
              </a:spcAft>
              <a:buNone/>
            </a:pPr>
            <a:r>
              <a:rPr lang="en-US" sz="1800">
                <a:solidFill>
                  <a:srgbClr val="585858"/>
                </a:solidFill>
                <a:latin typeface="Quattrocento Sans"/>
                <a:ea typeface="Quattrocento Sans"/>
                <a:cs typeface="Quattrocento Sans"/>
                <a:sym typeface="Quattrocento Sans"/>
              </a:rPr>
              <a:t>world’s largest Git repositories</a:t>
            </a:r>
            <a:endParaRPr sz="1800">
              <a:solidFill>
                <a:schemeClr val="dk1"/>
              </a:solidFill>
              <a:latin typeface="Quattrocento Sans"/>
              <a:ea typeface="Quattrocento Sans"/>
              <a:cs typeface="Quattrocento Sans"/>
              <a:sym typeface="Quattrocento Sans"/>
            </a:endParaRPr>
          </a:p>
          <a:p>
            <a:pPr marL="0" marR="0" lvl="0" indent="0" algn="l" rtl="0">
              <a:lnSpc>
                <a:spcPct val="100000"/>
              </a:lnSpc>
              <a:spcBef>
                <a:spcPts val="50"/>
              </a:spcBef>
              <a:spcAft>
                <a:spcPts val="0"/>
              </a:spcAft>
              <a:buNone/>
            </a:pPr>
            <a:endParaRPr sz="2250">
              <a:solidFill>
                <a:schemeClr val="dk1"/>
              </a:solidFill>
              <a:latin typeface="Quattrocento Sans"/>
              <a:ea typeface="Quattrocento Sans"/>
              <a:cs typeface="Quattrocento Sans"/>
              <a:sym typeface="Quattrocento Sans"/>
            </a:endParaRPr>
          </a:p>
          <a:p>
            <a:pPr marL="815975" marR="0" lvl="0" indent="0" algn="l" rtl="0">
              <a:lnSpc>
                <a:spcPct val="100000"/>
              </a:lnSpc>
              <a:spcBef>
                <a:spcPts val="0"/>
              </a:spcBef>
              <a:spcAft>
                <a:spcPts val="0"/>
              </a:spcAft>
              <a:buNone/>
            </a:pPr>
            <a:r>
              <a:rPr lang="en-US" sz="1800" b="1">
                <a:solidFill>
                  <a:srgbClr val="585858"/>
                </a:solidFill>
                <a:latin typeface="Quattrocento Sans"/>
                <a:ea typeface="Quattrocento Sans"/>
                <a:cs typeface="Quattrocento Sans"/>
                <a:sym typeface="Quattrocento Sans"/>
              </a:rPr>
              <a:t>Works with your Git client</a:t>
            </a:r>
            <a:endParaRPr sz="1800">
              <a:solidFill>
                <a:schemeClr val="dk1"/>
              </a:solidFill>
              <a:latin typeface="Quattrocento Sans"/>
              <a:ea typeface="Quattrocento Sans"/>
              <a:cs typeface="Quattrocento Sans"/>
              <a:sym typeface="Quattrocento Sans"/>
            </a:endParaRPr>
          </a:p>
          <a:p>
            <a:pPr marL="815975" marR="902335" lvl="0" indent="0" algn="l" rtl="0">
              <a:lnSpc>
                <a:spcPct val="108333"/>
              </a:lnSpc>
              <a:spcBef>
                <a:spcPts val="585"/>
              </a:spcBef>
              <a:spcAft>
                <a:spcPts val="0"/>
              </a:spcAft>
              <a:buNone/>
            </a:pPr>
            <a:r>
              <a:rPr lang="en-US" sz="1200">
                <a:solidFill>
                  <a:srgbClr val="585858"/>
                </a:solidFill>
                <a:latin typeface="Quattrocento Sans"/>
                <a:ea typeface="Quattrocento Sans"/>
                <a:cs typeface="Quattrocento Sans"/>
                <a:sym typeface="Quattrocento Sans"/>
              </a:rPr>
              <a:t>Securely connect with and push code into your Git  repos from any IDE, editor, or Git client.</a:t>
            </a:r>
            <a:endParaRPr sz="1200">
              <a:solidFill>
                <a:schemeClr val="dk1"/>
              </a:solidFill>
              <a:latin typeface="Quattrocento Sans"/>
              <a:ea typeface="Quattrocento Sans"/>
              <a:cs typeface="Quattrocento Sans"/>
              <a:sym typeface="Quattrocento Sans"/>
            </a:endParaRPr>
          </a:p>
        </p:txBody>
      </p:sp>
      <p:sp>
        <p:nvSpPr>
          <p:cNvPr id="367" name="Google Shape;367;p14"/>
          <p:cNvSpPr/>
          <p:nvPr/>
        </p:nvSpPr>
        <p:spPr>
          <a:xfrm>
            <a:off x="445008" y="4514088"/>
            <a:ext cx="554990" cy="554990"/>
          </a:xfrm>
          <a:custGeom>
            <a:avLst/>
            <a:gdLst/>
            <a:ahLst/>
            <a:cxnLst/>
            <a:rect l="l" t="t" r="r" b="b"/>
            <a:pathLst>
              <a:path w="554990" h="554989" extrusionOk="0">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14"/>
          <p:cNvSpPr txBox="1"/>
          <p:nvPr/>
        </p:nvSpPr>
        <p:spPr>
          <a:xfrm>
            <a:off x="1236065" y="3350831"/>
            <a:ext cx="3586479" cy="1962150"/>
          </a:xfrm>
          <a:prstGeom prst="rect">
            <a:avLst/>
          </a:prstGeom>
          <a:noFill/>
          <a:ln>
            <a:noFill/>
          </a:ln>
        </p:spPr>
        <p:txBody>
          <a:bodyPr spcFirstLastPara="1" wrap="square" lIns="0" tIns="93325" rIns="0" bIns="0" anchor="t" anchorCtr="0">
            <a:spAutoFit/>
          </a:bodyPr>
          <a:lstStyle/>
          <a:p>
            <a:pPr marL="12700" marR="0" lvl="0" indent="0" algn="l" rtl="0">
              <a:lnSpc>
                <a:spcPct val="100000"/>
              </a:lnSpc>
              <a:spcBef>
                <a:spcPts val="0"/>
              </a:spcBef>
              <a:spcAft>
                <a:spcPts val="0"/>
              </a:spcAft>
              <a:buNone/>
            </a:pPr>
            <a:r>
              <a:rPr lang="en-US" sz="1800" b="1">
                <a:solidFill>
                  <a:srgbClr val="585858"/>
                </a:solidFill>
                <a:latin typeface="Quattrocento Sans"/>
                <a:ea typeface="Quattrocento Sans"/>
                <a:cs typeface="Quattrocento Sans"/>
                <a:sym typeface="Quattrocento Sans"/>
              </a:rPr>
              <a:t>Web hooks and API integration</a:t>
            </a:r>
            <a:endParaRPr sz="1800">
              <a:solidFill>
                <a:schemeClr val="dk1"/>
              </a:solidFill>
              <a:latin typeface="Quattrocento Sans"/>
              <a:ea typeface="Quattrocento Sans"/>
              <a:cs typeface="Quattrocento Sans"/>
              <a:sym typeface="Quattrocento Sans"/>
            </a:endParaRPr>
          </a:p>
          <a:p>
            <a:pPr marL="12700" marR="5080" lvl="0" indent="0" algn="l" rtl="0">
              <a:lnSpc>
                <a:spcPct val="108333"/>
              </a:lnSpc>
              <a:spcBef>
                <a:spcPts val="585"/>
              </a:spcBef>
              <a:spcAft>
                <a:spcPts val="0"/>
              </a:spcAft>
              <a:buNone/>
            </a:pPr>
            <a:r>
              <a:rPr lang="en-US" sz="1200">
                <a:solidFill>
                  <a:srgbClr val="585858"/>
                </a:solidFill>
                <a:latin typeface="Quattrocento Sans"/>
                <a:ea typeface="Quattrocento Sans"/>
                <a:cs typeface="Quattrocento Sans"/>
                <a:sym typeface="Quattrocento Sans"/>
              </a:rPr>
              <a:t>Add validations and extensions from the marketplace  or build your own using web hooks and REST APIs.</a:t>
            </a:r>
            <a:endParaRPr sz="1200">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1600">
              <a:solidFill>
                <a:schemeClr val="dk1"/>
              </a:solidFill>
              <a:latin typeface="Quattrocento Sans"/>
              <a:ea typeface="Quattrocento Sans"/>
              <a:cs typeface="Quattrocento Sans"/>
              <a:sym typeface="Quattrocento Sans"/>
            </a:endParaRPr>
          </a:p>
          <a:p>
            <a:pPr marL="0" marR="0" lvl="0" indent="0" algn="l" rtl="0">
              <a:lnSpc>
                <a:spcPct val="100000"/>
              </a:lnSpc>
              <a:spcBef>
                <a:spcPts val="20"/>
              </a:spcBef>
              <a:spcAft>
                <a:spcPts val="0"/>
              </a:spcAft>
              <a:buNone/>
            </a:pPr>
            <a:endParaRPr sz="135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0"/>
              </a:spcBef>
              <a:spcAft>
                <a:spcPts val="0"/>
              </a:spcAft>
              <a:buNone/>
            </a:pPr>
            <a:r>
              <a:rPr lang="en-US" sz="1800" b="1">
                <a:solidFill>
                  <a:srgbClr val="585858"/>
                </a:solidFill>
                <a:latin typeface="Quattrocento Sans"/>
                <a:ea typeface="Quattrocento Sans"/>
                <a:cs typeface="Quattrocento Sans"/>
                <a:sym typeface="Quattrocento Sans"/>
              </a:rPr>
              <a:t>Semantic code search</a:t>
            </a:r>
            <a:endParaRPr sz="1800">
              <a:solidFill>
                <a:schemeClr val="dk1"/>
              </a:solidFill>
              <a:latin typeface="Quattrocento Sans"/>
              <a:ea typeface="Quattrocento Sans"/>
              <a:cs typeface="Quattrocento Sans"/>
              <a:sym typeface="Quattrocento Sans"/>
            </a:endParaRPr>
          </a:p>
          <a:p>
            <a:pPr marL="12700" marR="22860" lvl="0" indent="0" algn="l" rtl="0">
              <a:lnSpc>
                <a:spcPct val="108333"/>
              </a:lnSpc>
              <a:spcBef>
                <a:spcPts val="585"/>
              </a:spcBef>
              <a:spcAft>
                <a:spcPts val="0"/>
              </a:spcAft>
              <a:buNone/>
            </a:pPr>
            <a:r>
              <a:rPr lang="en-US" sz="1200">
                <a:solidFill>
                  <a:srgbClr val="585858"/>
                </a:solidFill>
                <a:latin typeface="Quattrocento Sans"/>
                <a:ea typeface="Quattrocento Sans"/>
                <a:cs typeface="Quattrocento Sans"/>
                <a:sym typeface="Quattrocento Sans"/>
              </a:rPr>
              <a:t>Quickly find what you’re looking for with code-aware  search that understands classes and variables.</a:t>
            </a:r>
            <a:endParaRPr sz="1200">
              <a:solidFill>
                <a:schemeClr val="dk1"/>
              </a:solidFill>
              <a:latin typeface="Quattrocento Sans"/>
              <a:ea typeface="Quattrocento Sans"/>
              <a:cs typeface="Quattrocento Sans"/>
              <a:sym typeface="Quattrocento Sans"/>
            </a:endParaRPr>
          </a:p>
        </p:txBody>
      </p:sp>
      <p:sp>
        <p:nvSpPr>
          <p:cNvPr id="369" name="Google Shape;369;p14"/>
          <p:cNvSpPr/>
          <p:nvPr/>
        </p:nvSpPr>
        <p:spPr>
          <a:xfrm>
            <a:off x="445008" y="2072639"/>
            <a:ext cx="554990" cy="554990"/>
          </a:xfrm>
          <a:custGeom>
            <a:avLst/>
            <a:gdLst/>
            <a:ahLst/>
            <a:cxnLst/>
            <a:rect l="l" t="t" r="r" b="b"/>
            <a:pathLst>
              <a:path w="554990" h="554989" extrusionOk="0">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14"/>
          <p:cNvSpPr/>
          <p:nvPr/>
        </p:nvSpPr>
        <p:spPr>
          <a:xfrm>
            <a:off x="580644" y="4648200"/>
            <a:ext cx="284988" cy="28651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371;p14"/>
          <p:cNvSpPr/>
          <p:nvPr/>
        </p:nvSpPr>
        <p:spPr>
          <a:xfrm>
            <a:off x="556259" y="2193035"/>
            <a:ext cx="362712" cy="28498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14"/>
          <p:cNvSpPr/>
          <p:nvPr/>
        </p:nvSpPr>
        <p:spPr>
          <a:xfrm>
            <a:off x="595883" y="3474719"/>
            <a:ext cx="284988" cy="275844"/>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14"/>
          <p:cNvSpPr/>
          <p:nvPr/>
        </p:nvSpPr>
        <p:spPr>
          <a:xfrm>
            <a:off x="6275832" y="1534667"/>
            <a:ext cx="6160008" cy="4447032"/>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2"/>
          <p:cNvPicPr preferRelativeResize="0"/>
          <p:nvPr/>
        </p:nvPicPr>
        <p:blipFill rotWithShape="1">
          <a:blip r:embed="rId3">
            <a:alphaModFix amt="30000"/>
          </a:blip>
          <a:srcRect/>
          <a:stretch/>
        </p:blipFill>
        <p:spPr>
          <a:xfrm>
            <a:off x="1" y="1984"/>
            <a:ext cx="12433303" cy="6993732"/>
          </a:xfrm>
          <a:prstGeom prst="rect">
            <a:avLst/>
          </a:prstGeom>
          <a:noFill/>
          <a:ln>
            <a:noFill/>
          </a:ln>
        </p:spPr>
      </p:pic>
      <p:grpSp>
        <p:nvGrpSpPr>
          <p:cNvPr id="283" name="Google Shape;283;p2"/>
          <p:cNvGrpSpPr/>
          <p:nvPr/>
        </p:nvGrpSpPr>
        <p:grpSpPr>
          <a:xfrm>
            <a:off x="-14571" y="1985"/>
            <a:ext cx="12292455" cy="6993732"/>
            <a:chOff x="-14288" y="0"/>
            <a:chExt cx="12053888" cy="6858001"/>
          </a:xfrm>
        </p:grpSpPr>
        <p:grpSp>
          <p:nvGrpSpPr>
            <p:cNvPr id="284" name="Google Shape;284;p2"/>
            <p:cNvGrpSpPr/>
            <p:nvPr/>
          </p:nvGrpSpPr>
          <p:grpSpPr>
            <a:xfrm>
              <a:off x="-14288" y="0"/>
              <a:ext cx="1220788" cy="6858001"/>
              <a:chOff x="-14288" y="0"/>
              <a:chExt cx="1220788" cy="6858001"/>
            </a:xfrm>
          </p:grpSpPr>
          <p:sp>
            <p:nvSpPr>
              <p:cNvPr id="285" name="Google Shape;285;p2"/>
              <p:cNvSpPr/>
              <p:nvPr/>
            </p:nvSpPr>
            <p:spPr>
              <a:xfrm>
                <a:off x="114300" y="4763"/>
                <a:ext cx="23813" cy="2181225"/>
              </a:xfrm>
              <a:prstGeom prst="rect">
                <a:avLst/>
              </a:pr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286" name="Google Shape;286;p2"/>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287" name="Google Shape;287;p2"/>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288" name="Google Shape;288;p2"/>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697C98"/>
                  </a:gs>
                </a:gsLst>
                <a:lin ang="5400000" scaled="0"/>
              </a:gradFill>
              <a:ln>
                <a:noFill/>
              </a:ln>
            </p:spPr>
          </p:sp>
          <p:sp>
            <p:nvSpPr>
              <p:cNvPr id="289" name="Google Shape;289;p2"/>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290" name="Google Shape;290;p2"/>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697C98"/>
                  </a:gs>
                </a:gsLst>
                <a:lin ang="5400000" scaled="0"/>
              </a:gradFill>
              <a:ln>
                <a:noFill/>
              </a:ln>
            </p:spPr>
          </p:sp>
          <p:sp>
            <p:nvSpPr>
              <p:cNvPr id="291" name="Google Shape;291;p2"/>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697C98"/>
                  </a:gs>
                </a:gsLst>
                <a:lin ang="5400000" scaled="0"/>
              </a:gradFill>
              <a:ln>
                <a:noFill/>
              </a:ln>
            </p:spPr>
          </p:sp>
          <p:sp>
            <p:nvSpPr>
              <p:cNvPr id="292" name="Google Shape;292;p2"/>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293" name="Google Shape;293;p2"/>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294" name="Google Shape;294;p2"/>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697C98"/>
                  </a:gs>
                </a:gsLst>
                <a:lin ang="5400000" scaled="0"/>
              </a:gradFill>
              <a:ln>
                <a:noFill/>
              </a:ln>
            </p:spPr>
          </p:sp>
          <p:sp>
            <p:nvSpPr>
              <p:cNvPr id="295" name="Google Shape;295;p2"/>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cxnSp>
            <p:nvCxnSpPr>
              <p:cNvPr id="296" name="Google Shape;296;p2"/>
              <p:cNvCxnSpPr/>
              <p:nvPr/>
            </p:nvCxnSpPr>
            <p:spPr>
              <a:xfrm>
                <a:off x="-4763" y="9525"/>
                <a:ext cx="0" cy="0"/>
              </a:xfrm>
              <a:prstGeom prst="straightConnector1">
                <a:avLst/>
              </a:prstGeom>
              <a:gradFill>
                <a:gsLst>
                  <a:gs pos="0">
                    <a:schemeClr val="lt2"/>
                  </a:gs>
                  <a:gs pos="100000">
                    <a:srgbClr val="697C98"/>
                  </a:gs>
                </a:gsLst>
                <a:lin ang="5400000" scaled="0"/>
              </a:gradFill>
              <a:ln w="9525" cap="flat" cmpd="sng">
                <a:solidFill>
                  <a:srgbClr val="FFFFFF"/>
                </a:solidFill>
                <a:prstDash val="solid"/>
                <a:miter lim="800000"/>
                <a:headEnd type="none" w="med" len="med"/>
                <a:tailEnd type="none" w="med" len="med"/>
              </a:ln>
            </p:spPr>
          </p:cxnSp>
          <p:sp>
            <p:nvSpPr>
              <p:cNvPr id="297" name="Google Shape;297;p2"/>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697C98"/>
                  </a:gs>
                </a:gsLst>
                <a:lin ang="5400000" scaled="0"/>
              </a:gradFill>
              <a:ln>
                <a:noFill/>
              </a:ln>
            </p:spPr>
          </p:sp>
          <p:sp>
            <p:nvSpPr>
              <p:cNvPr id="298" name="Google Shape;298;p2"/>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697C98"/>
                  </a:gs>
                </a:gsLst>
                <a:lin ang="5400000" scaled="0"/>
              </a:gradFill>
              <a:ln>
                <a:noFill/>
              </a:ln>
            </p:spPr>
          </p:sp>
          <p:sp>
            <p:nvSpPr>
              <p:cNvPr id="299" name="Google Shape;299;p2"/>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697C98"/>
                  </a:gs>
                </a:gsLst>
                <a:lin ang="5400000" scaled="0"/>
              </a:gradFill>
              <a:ln>
                <a:noFill/>
              </a:ln>
            </p:spPr>
          </p:sp>
          <p:sp>
            <p:nvSpPr>
              <p:cNvPr id="300" name="Google Shape;300;p2"/>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01" name="Google Shape;301;p2"/>
              <p:cNvSpPr/>
              <p:nvPr/>
            </p:nvSpPr>
            <p:spPr>
              <a:xfrm>
                <a:off x="133350" y="4662488"/>
                <a:ext cx="23813" cy="2181225"/>
              </a:xfrm>
              <a:prstGeom prst="rect">
                <a:avLst/>
              </a:pr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02" name="Google Shape;302;p2"/>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697C98"/>
                  </a:gs>
                </a:gsLst>
                <a:lin ang="5400000" scaled="0"/>
              </a:gradFill>
              <a:ln>
                <a:noFill/>
              </a:ln>
            </p:spPr>
          </p:sp>
          <p:sp>
            <p:nvSpPr>
              <p:cNvPr id="303" name="Google Shape;303;p2"/>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04" name="Google Shape;304;p2"/>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697C98"/>
                  </a:gs>
                </a:gsLst>
                <a:lin ang="5400000" scaled="0"/>
              </a:gradFill>
              <a:ln>
                <a:noFill/>
              </a:ln>
            </p:spPr>
          </p:sp>
          <p:sp>
            <p:nvSpPr>
              <p:cNvPr id="305" name="Google Shape;305;p2"/>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06" name="Google Shape;306;p2"/>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697C98"/>
                  </a:gs>
                </a:gsLst>
                <a:lin ang="5400000" scaled="0"/>
              </a:gradFill>
              <a:ln>
                <a:noFill/>
              </a:ln>
            </p:spPr>
          </p:sp>
          <p:sp>
            <p:nvSpPr>
              <p:cNvPr id="307" name="Google Shape;307;p2"/>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697C98"/>
                  </a:gs>
                </a:gsLst>
                <a:lin ang="5400000" scaled="0"/>
              </a:gradFill>
              <a:ln>
                <a:noFill/>
              </a:ln>
            </p:spPr>
          </p:sp>
          <p:sp>
            <p:nvSpPr>
              <p:cNvPr id="308" name="Google Shape;308;p2"/>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09" name="Google Shape;309;p2"/>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10" name="Google Shape;310;p2"/>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697C98"/>
                  </a:gs>
                </a:gsLst>
                <a:lin ang="5400000" scaled="0"/>
              </a:gradFill>
              <a:ln>
                <a:noFill/>
              </a:ln>
            </p:spPr>
          </p:sp>
          <p:sp>
            <p:nvSpPr>
              <p:cNvPr id="311" name="Google Shape;311;p2"/>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grpSp>
        <p:grpSp>
          <p:nvGrpSpPr>
            <p:cNvPr id="312" name="Google Shape;312;p2"/>
            <p:cNvGrpSpPr/>
            <p:nvPr/>
          </p:nvGrpSpPr>
          <p:grpSpPr>
            <a:xfrm>
              <a:off x="11364912" y="0"/>
              <a:ext cx="674688" cy="6848476"/>
              <a:chOff x="11364912" y="0"/>
              <a:chExt cx="674688" cy="6848476"/>
            </a:xfrm>
          </p:grpSpPr>
          <p:sp>
            <p:nvSpPr>
              <p:cNvPr id="313" name="Google Shape;313;p2"/>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7C96A3">
                      <a:alpha val="80000"/>
                    </a:srgbClr>
                  </a:gs>
                  <a:gs pos="100000">
                    <a:srgbClr val="697C98">
                      <a:alpha val="60000"/>
                    </a:srgbClr>
                  </a:gs>
                </a:gsLst>
                <a:lin ang="5400000" scaled="0"/>
              </a:gradFill>
              <a:ln>
                <a:noFill/>
              </a:ln>
            </p:spPr>
          </p:sp>
          <p:sp>
            <p:nvSpPr>
              <p:cNvPr id="314" name="Google Shape;314;p2"/>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sp>
            <p:nvSpPr>
              <p:cNvPr id="315" name="Google Shape;315;p2"/>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sp>
            <p:nvSpPr>
              <p:cNvPr id="316" name="Google Shape;316;p2"/>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7C96A3">
                      <a:alpha val="80000"/>
                    </a:srgbClr>
                  </a:gs>
                  <a:gs pos="100000">
                    <a:srgbClr val="697C98">
                      <a:alpha val="60000"/>
                    </a:srgbClr>
                  </a:gs>
                </a:gsLst>
                <a:lin ang="5400000" scaled="0"/>
              </a:gradFill>
              <a:ln>
                <a:noFill/>
              </a:ln>
            </p:spPr>
          </p:sp>
          <p:sp>
            <p:nvSpPr>
              <p:cNvPr id="317" name="Google Shape;317;p2"/>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sp>
            <p:nvSpPr>
              <p:cNvPr id="318" name="Google Shape;318;p2"/>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7C96A3">
                      <a:alpha val="80000"/>
                    </a:srgbClr>
                  </a:gs>
                  <a:gs pos="100000">
                    <a:srgbClr val="697C98">
                      <a:alpha val="60000"/>
                    </a:srgbClr>
                  </a:gs>
                </a:gsLst>
                <a:lin ang="5400000" scaled="0"/>
              </a:gradFill>
              <a:ln>
                <a:noFill/>
              </a:ln>
            </p:spPr>
          </p:sp>
          <p:sp>
            <p:nvSpPr>
              <p:cNvPr id="319" name="Google Shape;319;p2"/>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sp>
            <p:nvSpPr>
              <p:cNvPr id="320" name="Google Shape;320;p2"/>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7C96A3">
                      <a:alpha val="80000"/>
                    </a:srgbClr>
                  </a:gs>
                  <a:gs pos="100000">
                    <a:srgbClr val="697C98">
                      <a:alpha val="60000"/>
                    </a:srgbClr>
                  </a:gs>
                </a:gsLst>
                <a:lin ang="5400000" scaled="0"/>
              </a:gradFill>
              <a:ln>
                <a:noFill/>
              </a:ln>
            </p:spPr>
          </p:sp>
          <p:sp>
            <p:nvSpPr>
              <p:cNvPr id="321" name="Google Shape;321;p2"/>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sp>
            <p:nvSpPr>
              <p:cNvPr id="322" name="Google Shape;322;p2"/>
              <p:cNvSpPr/>
              <p:nvPr/>
            </p:nvSpPr>
            <p:spPr>
              <a:xfrm>
                <a:off x="11939587" y="6596063"/>
                <a:ext cx="23813" cy="252413"/>
              </a:xfrm>
              <a:prstGeom prst="rect">
                <a:avLst/>
              </a:pr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grpSp>
      </p:grpSp>
      <p:sp>
        <p:nvSpPr>
          <p:cNvPr id="323" name="Google Shape;323;p2"/>
          <p:cNvSpPr/>
          <p:nvPr/>
        </p:nvSpPr>
        <p:spPr>
          <a:xfrm>
            <a:off x="0" y="1985"/>
            <a:ext cx="12433300" cy="6993731"/>
          </a:xfrm>
          <a:prstGeom prst="rect">
            <a:avLst/>
          </a:prstGeom>
          <a:solidFill>
            <a:schemeClr val="dk2"/>
          </a:solidFill>
          <a:ln>
            <a:noFill/>
          </a:ln>
        </p:spPr>
        <p:txBody>
          <a:bodyPr spcFirstLastPara="1" wrap="square" lIns="93234" tIns="46604" rIns="93234" bIns="46604" anchor="ctr" anchorCtr="0">
            <a:noAutofit/>
          </a:bodyPr>
          <a:lstStyle/>
          <a:p>
            <a:pPr algn="ctr"/>
            <a:endParaRPr sz="1836">
              <a:solidFill>
                <a:schemeClr val="lt1"/>
              </a:solidFill>
              <a:latin typeface="Twentieth Century"/>
              <a:ea typeface="Twentieth Century"/>
              <a:cs typeface="Twentieth Century"/>
              <a:sym typeface="Twentieth Century"/>
            </a:endParaRPr>
          </a:p>
        </p:txBody>
      </p:sp>
      <p:sp>
        <p:nvSpPr>
          <p:cNvPr id="324" name="Google Shape;324;p2"/>
          <p:cNvSpPr/>
          <p:nvPr/>
        </p:nvSpPr>
        <p:spPr>
          <a:xfrm>
            <a:off x="486453" y="491546"/>
            <a:ext cx="11460394" cy="6014609"/>
          </a:xfrm>
          <a:prstGeom prst="rect">
            <a:avLst/>
          </a:prstGeom>
          <a:solidFill>
            <a:srgbClr val="FFFFFF"/>
          </a:solidFill>
          <a:ln>
            <a:noFill/>
          </a:ln>
          <a:effectLst>
            <a:outerShdw blurRad="63500" dist="17780" dir="5400000" algn="t" rotWithShape="0">
              <a:srgbClr val="000000">
                <a:alpha val="42745"/>
              </a:srgbClr>
            </a:outerShdw>
          </a:effectLst>
        </p:spPr>
        <p:txBody>
          <a:bodyPr spcFirstLastPara="1" wrap="square" lIns="93234" tIns="46604" rIns="93234" bIns="46604" anchor="ctr" anchorCtr="0">
            <a:noAutofit/>
          </a:bodyPr>
          <a:lstStyle/>
          <a:p>
            <a:pPr algn="ctr"/>
            <a:endParaRPr sz="1836">
              <a:solidFill>
                <a:schemeClr val="lt1"/>
              </a:solidFill>
              <a:latin typeface="Twentieth Century"/>
              <a:ea typeface="Twentieth Century"/>
              <a:cs typeface="Twentieth Century"/>
              <a:sym typeface="Twentieth Century"/>
            </a:endParaRPr>
          </a:p>
        </p:txBody>
      </p:sp>
      <p:pic>
        <p:nvPicPr>
          <p:cNvPr id="325" name="Google Shape;325;p2"/>
          <p:cNvPicPr preferRelativeResize="0"/>
          <p:nvPr/>
        </p:nvPicPr>
        <p:blipFill rotWithShape="1">
          <a:blip r:embed="rId4">
            <a:alphaModFix/>
          </a:blip>
          <a:srcRect/>
          <a:stretch/>
        </p:blipFill>
        <p:spPr>
          <a:xfrm>
            <a:off x="779974" y="658187"/>
            <a:ext cx="10873352" cy="5681327"/>
          </a:xfrm>
          <a:prstGeom prst="rect">
            <a:avLst/>
          </a:prstGeom>
          <a:noFill/>
          <a:ln>
            <a:noFill/>
          </a:ln>
        </p:spPr>
      </p:pic>
    </p:spTree>
    <p:extLst>
      <p:ext uri="{BB962C8B-B14F-4D97-AF65-F5344CB8AC3E}">
        <p14:creationId xmlns:p14="http://schemas.microsoft.com/office/powerpoint/2010/main" val="20397314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360"/>
        <p:cNvGrpSpPr/>
        <p:nvPr/>
      </p:nvGrpSpPr>
      <p:grpSpPr>
        <a:xfrm>
          <a:off x="0" y="0"/>
          <a:ext cx="0" cy="0"/>
          <a:chOff x="0" y="0"/>
          <a:chExt cx="0" cy="0"/>
        </a:xfrm>
      </p:grpSpPr>
      <p:sp>
        <p:nvSpPr>
          <p:cNvPr id="361" name="Google Shape;361;p14"/>
          <p:cNvSpPr/>
          <p:nvPr/>
        </p:nvSpPr>
        <p:spPr>
          <a:xfrm>
            <a:off x="4558812" y="228724"/>
            <a:ext cx="7877027" cy="676643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 name="Google Shape;362;p14"/>
          <p:cNvSpPr txBox="1">
            <a:spLocks noGrp="1"/>
          </p:cNvSpPr>
          <p:nvPr>
            <p:ph type="title"/>
          </p:nvPr>
        </p:nvSpPr>
        <p:spPr>
          <a:xfrm>
            <a:off x="422251" y="311600"/>
            <a:ext cx="6449066" cy="56682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dirty="0">
                <a:solidFill>
                  <a:schemeClr val="tx1"/>
                </a:solidFill>
              </a:rPr>
              <a:t>Azure </a:t>
            </a:r>
            <a:r>
              <a:rPr lang="en-US" sz="3600" dirty="0" smtClean="0">
                <a:solidFill>
                  <a:schemeClr val="tx1"/>
                </a:solidFill>
              </a:rPr>
              <a:t>Service Hooks - Slack</a:t>
            </a:r>
            <a:endParaRPr sz="3600" dirty="0">
              <a:solidFill>
                <a:schemeClr val="tx1"/>
              </a:solidFill>
            </a:endParaRPr>
          </a:p>
        </p:txBody>
      </p:sp>
      <p:sp>
        <p:nvSpPr>
          <p:cNvPr id="364" name="Google Shape;364;p14"/>
          <p:cNvSpPr txBox="1"/>
          <p:nvPr/>
        </p:nvSpPr>
        <p:spPr>
          <a:xfrm>
            <a:off x="422249" y="5838906"/>
            <a:ext cx="5376319" cy="444342"/>
          </a:xfrm>
          <a:prstGeom prst="rect">
            <a:avLst/>
          </a:prstGeom>
          <a:noFill/>
          <a:ln>
            <a:noFill/>
          </a:ln>
        </p:spPr>
        <p:txBody>
          <a:bodyPr spcFirstLastPara="1" wrap="square" lIns="0" tIns="13325" rIns="0" bIns="0" anchor="t" anchorCtr="0">
            <a:spAutoFit/>
          </a:bodyPr>
          <a:lstStyle/>
          <a:p>
            <a:pPr marL="12700" lvl="0"/>
            <a:r>
              <a:rPr lang="en-US" dirty="0" smtClean="0">
                <a:solidFill>
                  <a:srgbClr val="D73B01"/>
                </a:solidFill>
                <a:latin typeface="Times New Roman"/>
                <a:ea typeface="Times New Roman"/>
                <a:cs typeface="Times New Roman"/>
                <a:sym typeface="Times New Roman"/>
              </a:rPr>
              <a:t>https</a:t>
            </a:r>
            <a:r>
              <a:rPr lang="en-US" dirty="0">
                <a:solidFill>
                  <a:srgbClr val="D73B01"/>
                </a:solidFill>
                <a:latin typeface="Times New Roman"/>
                <a:ea typeface="Times New Roman"/>
                <a:cs typeface="Times New Roman"/>
                <a:sym typeface="Times New Roman"/>
              </a:rPr>
              <a:t>://learn.microsoft.com/en-us/azure/devops/service-hooks/services/slack?view=azure-devops&amp;viewFallbackFrom=vsts</a:t>
            </a:r>
          </a:p>
        </p:txBody>
      </p:sp>
      <p:sp>
        <p:nvSpPr>
          <p:cNvPr id="366" name="Google Shape;366;p14"/>
          <p:cNvSpPr txBox="1"/>
          <p:nvPr/>
        </p:nvSpPr>
        <p:spPr>
          <a:xfrm>
            <a:off x="432611" y="953769"/>
            <a:ext cx="5515427" cy="1441420"/>
          </a:xfrm>
          <a:prstGeom prst="rect">
            <a:avLst/>
          </a:prstGeom>
          <a:noFill/>
          <a:ln>
            <a:noFill/>
          </a:ln>
        </p:spPr>
        <p:txBody>
          <a:bodyPr spcFirstLastPara="1" wrap="square" lIns="0" tIns="12700" rIns="0" bIns="0" anchor="t" anchorCtr="0">
            <a:spAutoFit/>
          </a:bodyPr>
          <a:lstStyle/>
          <a:p>
            <a:pPr lvl="0">
              <a:spcBef>
                <a:spcPts val="50"/>
              </a:spcBef>
            </a:pPr>
            <a:r>
              <a:rPr lang="en-US" dirty="0">
                <a:solidFill>
                  <a:schemeClr val="dk1"/>
                </a:solidFill>
                <a:latin typeface="Quattrocento Sans"/>
                <a:ea typeface="Quattrocento Sans"/>
                <a:cs typeface="Quattrocento Sans"/>
                <a:sym typeface="Quattrocento Sans"/>
              </a:rPr>
              <a:t>Azure Service Hooks allow you to integrate Azure DevOps Services, Azure Monitor, and other Azure services with external services such as Slack. This integration helps you keep your team informed about events and updates occurring within your Azure resources.</a:t>
            </a:r>
            <a:endParaRPr dirty="0">
              <a:solidFill>
                <a:schemeClr val="dk1"/>
              </a:solidFill>
              <a:latin typeface="Quattrocento Sans"/>
              <a:ea typeface="Quattrocento Sans"/>
              <a:cs typeface="Quattrocento Sans"/>
              <a:sym typeface="Quattrocento Sans"/>
            </a:endParaRPr>
          </a:p>
          <a:p>
            <a:pPr marL="815975" marR="0" lvl="0" indent="0" algn="l" rtl="0">
              <a:lnSpc>
                <a:spcPct val="100000"/>
              </a:lnSpc>
              <a:spcBef>
                <a:spcPts val="0"/>
              </a:spcBef>
              <a:spcAft>
                <a:spcPts val="0"/>
              </a:spcAft>
              <a:buNone/>
            </a:pPr>
            <a:endParaRPr lang="en-US" sz="1800" dirty="0" smtClean="0">
              <a:solidFill>
                <a:schemeClr val="dk1"/>
              </a:solidFill>
              <a:latin typeface="Quattrocento Sans"/>
              <a:ea typeface="Quattrocento Sans"/>
              <a:cs typeface="Quattrocento Sans"/>
              <a:sym typeface="Quattrocento Sans"/>
            </a:endParaRPr>
          </a:p>
          <a:p>
            <a:pPr marL="815975" marR="0" lvl="0" indent="0" algn="l" rtl="0">
              <a:lnSpc>
                <a:spcPct val="100000"/>
              </a:lnSpc>
              <a:spcBef>
                <a:spcPts val="0"/>
              </a:spcBef>
              <a:spcAft>
                <a:spcPts val="0"/>
              </a:spcAft>
              <a:buNone/>
            </a:pPr>
            <a:endParaRPr lang="en-US" sz="1800" dirty="0" smtClean="0">
              <a:solidFill>
                <a:schemeClr val="dk1"/>
              </a:solidFill>
              <a:latin typeface="Quattrocento Sans"/>
              <a:ea typeface="Quattrocento Sans"/>
              <a:cs typeface="Quattrocento Sans"/>
              <a:sym typeface="Quattrocento Sans"/>
            </a:endParaRPr>
          </a:p>
        </p:txBody>
      </p:sp>
      <p:sp>
        <p:nvSpPr>
          <p:cNvPr id="368" name="Google Shape;368;p14"/>
          <p:cNvSpPr txBox="1"/>
          <p:nvPr/>
        </p:nvSpPr>
        <p:spPr>
          <a:xfrm>
            <a:off x="1317170" y="2755893"/>
            <a:ext cx="3586479" cy="1633119"/>
          </a:xfrm>
          <a:prstGeom prst="rect">
            <a:avLst/>
          </a:prstGeom>
          <a:noFill/>
          <a:ln>
            <a:noFill/>
          </a:ln>
        </p:spPr>
        <p:txBody>
          <a:bodyPr spcFirstLastPara="1" wrap="square" lIns="0" tIns="93325" rIns="0" bIns="0" anchor="t" anchorCtr="0">
            <a:spAutoFit/>
          </a:bodyPr>
          <a:lstStyle/>
          <a:p>
            <a:pPr marL="12700"/>
            <a:r>
              <a:rPr lang="en-US" sz="2000" dirty="0">
                <a:solidFill>
                  <a:schemeClr val="dk1"/>
                </a:solidFill>
                <a:latin typeface="Quattrocento Sans"/>
                <a:ea typeface="Quattrocento Sans"/>
                <a:cs typeface="Quattrocento Sans"/>
                <a:sym typeface="Quattrocento Sans"/>
              </a:rPr>
              <a:t>Azure Boards app For Slack</a:t>
            </a:r>
          </a:p>
          <a:p>
            <a:pPr marL="12700" marR="0" lvl="0" indent="0" algn="l" rtl="0">
              <a:lnSpc>
                <a:spcPct val="100000"/>
              </a:lnSpc>
              <a:spcBef>
                <a:spcPts val="0"/>
              </a:spcBef>
              <a:spcAft>
                <a:spcPts val="0"/>
              </a:spcAft>
              <a:buNone/>
            </a:pPr>
            <a:endParaRPr lang="en-US" sz="2000" b="1" dirty="0" smtClean="0">
              <a:solidFill>
                <a:srgbClr val="585858"/>
              </a:solidFill>
              <a:latin typeface="Quattrocento Sans"/>
              <a:ea typeface="Quattrocento Sans"/>
              <a:cs typeface="Quattrocento Sans"/>
              <a:sym typeface="Quattrocento Sans"/>
            </a:endParaRPr>
          </a:p>
          <a:p>
            <a:pPr marL="12700" marR="0" lvl="0" indent="0" algn="l" rtl="0">
              <a:lnSpc>
                <a:spcPct val="100000"/>
              </a:lnSpc>
              <a:spcBef>
                <a:spcPts val="0"/>
              </a:spcBef>
              <a:spcAft>
                <a:spcPts val="0"/>
              </a:spcAft>
              <a:buNone/>
            </a:pPr>
            <a:r>
              <a:rPr lang="en-US" sz="2000" b="1" dirty="0" smtClean="0">
                <a:solidFill>
                  <a:srgbClr val="585858"/>
                </a:solidFill>
                <a:latin typeface="Quattrocento Sans"/>
                <a:ea typeface="Quattrocento Sans"/>
                <a:cs typeface="Quattrocento Sans"/>
                <a:sym typeface="Quattrocento Sans"/>
              </a:rPr>
              <a:t>Azure Repos for Slack</a:t>
            </a:r>
            <a:endParaRPr sz="2000" dirty="0">
              <a:solidFill>
                <a:schemeClr val="dk1"/>
              </a:solidFill>
              <a:latin typeface="Quattrocento Sans"/>
              <a:ea typeface="Quattrocento Sans"/>
              <a:cs typeface="Quattrocento Sans"/>
              <a:sym typeface="Quattrocento Sans"/>
            </a:endParaRPr>
          </a:p>
          <a:p>
            <a:pPr marL="0" marR="0" lvl="0" indent="0" algn="l" rtl="0">
              <a:lnSpc>
                <a:spcPct val="100000"/>
              </a:lnSpc>
              <a:spcBef>
                <a:spcPts val="20"/>
              </a:spcBef>
              <a:spcAft>
                <a:spcPts val="0"/>
              </a:spcAft>
              <a:buNone/>
            </a:pPr>
            <a:endParaRPr sz="2000" dirty="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0"/>
              </a:spcBef>
              <a:spcAft>
                <a:spcPts val="0"/>
              </a:spcAft>
              <a:buNone/>
            </a:pPr>
            <a:r>
              <a:rPr lang="en-US" sz="2000" b="1" dirty="0" smtClean="0">
                <a:solidFill>
                  <a:srgbClr val="585858"/>
                </a:solidFill>
                <a:latin typeface="Quattrocento Sans"/>
                <a:ea typeface="Quattrocento Sans"/>
                <a:cs typeface="Quattrocento Sans"/>
                <a:sym typeface="Quattrocento Sans"/>
              </a:rPr>
              <a:t>Azure Pipeline for Slack</a:t>
            </a:r>
            <a:endParaRPr sz="2000" dirty="0">
              <a:solidFill>
                <a:schemeClr val="dk1"/>
              </a:solidFill>
              <a:latin typeface="Quattrocento Sans"/>
              <a:ea typeface="Quattrocento Sans"/>
              <a:cs typeface="Quattrocento Sans"/>
              <a:sym typeface="Quattrocento Sans"/>
            </a:endParaRPr>
          </a:p>
        </p:txBody>
      </p:sp>
      <p:pic>
        <p:nvPicPr>
          <p:cNvPr id="2" name="Picture 1"/>
          <p:cNvPicPr>
            <a:picLocks noChangeAspect="1"/>
          </p:cNvPicPr>
          <p:nvPr/>
        </p:nvPicPr>
        <p:blipFill>
          <a:blip r:embed="rId4"/>
          <a:stretch>
            <a:fillRect/>
          </a:stretch>
        </p:blipFill>
        <p:spPr>
          <a:xfrm>
            <a:off x="9544786" y="2859678"/>
            <a:ext cx="2685884" cy="788834"/>
          </a:xfrm>
          <a:prstGeom prst="rect">
            <a:avLst/>
          </a:prstGeom>
        </p:spPr>
      </p:pic>
      <p:pic>
        <p:nvPicPr>
          <p:cNvPr id="3" name="Picture 2"/>
          <p:cNvPicPr>
            <a:picLocks noChangeAspect="1"/>
          </p:cNvPicPr>
          <p:nvPr/>
        </p:nvPicPr>
        <p:blipFill>
          <a:blip r:embed="rId5"/>
          <a:stretch>
            <a:fillRect/>
          </a:stretch>
        </p:blipFill>
        <p:spPr>
          <a:xfrm>
            <a:off x="6418827" y="2552441"/>
            <a:ext cx="1946286" cy="1612446"/>
          </a:xfrm>
          <a:prstGeom prst="rect">
            <a:avLst/>
          </a:prstGeom>
        </p:spPr>
      </p:pic>
      <p:pic>
        <p:nvPicPr>
          <p:cNvPr id="4" name="Picture 3"/>
          <p:cNvPicPr>
            <a:picLocks noChangeAspect="1"/>
          </p:cNvPicPr>
          <p:nvPr/>
        </p:nvPicPr>
        <p:blipFill>
          <a:blip r:embed="rId6"/>
          <a:stretch>
            <a:fillRect/>
          </a:stretch>
        </p:blipFill>
        <p:spPr>
          <a:xfrm>
            <a:off x="8497325" y="2871600"/>
            <a:ext cx="759837" cy="776912"/>
          </a:xfrm>
          <a:prstGeom prst="rect">
            <a:avLst/>
          </a:prstGeom>
        </p:spPr>
      </p:pic>
    </p:spTree>
    <p:extLst>
      <p:ext uri="{BB962C8B-B14F-4D97-AF65-F5344CB8AC3E}">
        <p14:creationId xmlns:p14="http://schemas.microsoft.com/office/powerpoint/2010/main" val="36042363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377"/>
        <p:cNvGrpSpPr/>
        <p:nvPr/>
      </p:nvGrpSpPr>
      <p:grpSpPr>
        <a:xfrm>
          <a:off x="0" y="0"/>
          <a:ext cx="0" cy="0"/>
          <a:chOff x="0" y="0"/>
          <a:chExt cx="0" cy="0"/>
        </a:xfrm>
      </p:grpSpPr>
      <p:sp>
        <p:nvSpPr>
          <p:cNvPr id="378" name="Google Shape;378;p15"/>
          <p:cNvSpPr/>
          <p:nvPr/>
        </p:nvSpPr>
        <p:spPr>
          <a:xfrm>
            <a:off x="4558812" y="228724"/>
            <a:ext cx="7877027" cy="676643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15"/>
          <p:cNvSpPr txBox="1">
            <a:spLocks noGrp="1"/>
          </p:cNvSpPr>
          <p:nvPr>
            <p:ph type="title"/>
          </p:nvPr>
        </p:nvSpPr>
        <p:spPr>
          <a:xfrm>
            <a:off x="422249" y="125169"/>
            <a:ext cx="5153025" cy="1677035"/>
          </a:xfrm>
          <a:prstGeom prst="rect">
            <a:avLst/>
          </a:prstGeom>
          <a:noFill/>
          <a:ln>
            <a:noFill/>
          </a:ln>
        </p:spPr>
        <p:txBody>
          <a:bodyPr spcFirstLastPara="1" wrap="square" lIns="0" tIns="199375" rIns="0" bIns="0" anchor="t" anchorCtr="0">
            <a:spAutoFit/>
          </a:bodyPr>
          <a:lstStyle/>
          <a:p>
            <a:pPr marL="12700" lvl="0" indent="0" algn="l" rtl="0">
              <a:lnSpc>
                <a:spcPct val="100000"/>
              </a:lnSpc>
              <a:spcBef>
                <a:spcPts val="0"/>
              </a:spcBef>
              <a:spcAft>
                <a:spcPts val="0"/>
              </a:spcAft>
              <a:buNone/>
            </a:pPr>
            <a:r>
              <a:rPr lang="en-US" sz="3600">
                <a:solidFill>
                  <a:srgbClr val="544BC6"/>
                </a:solidFill>
              </a:rPr>
              <a:t>Azure Test Plans</a:t>
            </a:r>
            <a:endParaRPr sz="3600"/>
          </a:p>
          <a:p>
            <a:pPr marL="22860" marR="5080" lvl="0" indent="0" algn="l" rtl="0">
              <a:lnSpc>
                <a:spcPct val="100000"/>
              </a:lnSpc>
              <a:spcBef>
                <a:spcPts val="735"/>
              </a:spcBef>
              <a:spcAft>
                <a:spcPts val="0"/>
              </a:spcAft>
              <a:buNone/>
            </a:pPr>
            <a:r>
              <a:rPr lang="en-US" sz="1800" b="0">
                <a:solidFill>
                  <a:srgbClr val="585858"/>
                </a:solidFill>
                <a:latin typeface="Quattrocento Sans"/>
                <a:ea typeface="Quattrocento Sans"/>
                <a:cs typeface="Quattrocento Sans"/>
                <a:sym typeface="Quattrocento Sans"/>
              </a:rPr>
              <a:t>Get end-to-end traceability. Run tests and log  defects from your browser. Track and assess quality  throughout your testing lifecycle.</a:t>
            </a:r>
            <a:endParaRPr sz="1800">
              <a:latin typeface="Quattrocento Sans"/>
              <a:ea typeface="Quattrocento Sans"/>
              <a:cs typeface="Quattrocento Sans"/>
              <a:sym typeface="Quattrocento Sans"/>
            </a:endParaRPr>
          </a:p>
        </p:txBody>
      </p:sp>
      <p:sp>
        <p:nvSpPr>
          <p:cNvPr id="380" name="Google Shape;380;p15"/>
          <p:cNvSpPr/>
          <p:nvPr/>
        </p:nvSpPr>
        <p:spPr>
          <a:xfrm>
            <a:off x="445008" y="3334511"/>
            <a:ext cx="554990" cy="554990"/>
          </a:xfrm>
          <a:custGeom>
            <a:avLst/>
            <a:gdLst/>
            <a:ahLst/>
            <a:cxnLst/>
            <a:rect l="l" t="t" r="r" b="b"/>
            <a:pathLst>
              <a:path w="554990" h="554989" extrusionOk="0">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 name="Google Shape;381;p15"/>
          <p:cNvSpPr/>
          <p:nvPr/>
        </p:nvSpPr>
        <p:spPr>
          <a:xfrm>
            <a:off x="445008" y="4514088"/>
            <a:ext cx="554990" cy="554990"/>
          </a:xfrm>
          <a:custGeom>
            <a:avLst/>
            <a:gdLst/>
            <a:ahLst/>
            <a:cxnLst/>
            <a:rect l="l" t="t" r="r" b="b"/>
            <a:pathLst>
              <a:path w="554990" h="554989" extrusionOk="0">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 name="Google Shape;382;p15"/>
          <p:cNvSpPr txBox="1"/>
          <p:nvPr/>
        </p:nvSpPr>
        <p:spPr>
          <a:xfrm>
            <a:off x="1236065" y="2082545"/>
            <a:ext cx="3620770" cy="3394710"/>
          </a:xfrm>
          <a:prstGeom prst="rect">
            <a:avLst/>
          </a:prstGeom>
          <a:noFill/>
          <a:ln>
            <a:noFill/>
          </a:ln>
        </p:spPr>
        <p:txBody>
          <a:bodyPr spcFirstLastPara="1" wrap="square" lIns="0" tIns="93325" rIns="0" bIns="0" anchor="t" anchorCtr="0">
            <a:spAutoFit/>
          </a:bodyPr>
          <a:lstStyle/>
          <a:p>
            <a:pPr marL="12700" marR="0" lvl="0" indent="0" algn="l" rtl="0">
              <a:lnSpc>
                <a:spcPct val="100000"/>
              </a:lnSpc>
              <a:spcBef>
                <a:spcPts val="0"/>
              </a:spcBef>
              <a:spcAft>
                <a:spcPts val="0"/>
              </a:spcAft>
              <a:buNone/>
            </a:pPr>
            <a:r>
              <a:rPr lang="en-US" sz="1800" b="1">
                <a:solidFill>
                  <a:srgbClr val="585858"/>
                </a:solidFill>
                <a:latin typeface="Quattrocento Sans"/>
                <a:ea typeface="Quattrocento Sans"/>
                <a:cs typeface="Quattrocento Sans"/>
                <a:sym typeface="Quattrocento Sans"/>
              </a:rPr>
              <a:t>Capture rich data</a:t>
            </a:r>
            <a:endParaRPr sz="1800">
              <a:solidFill>
                <a:schemeClr val="dk1"/>
              </a:solidFill>
              <a:latin typeface="Quattrocento Sans"/>
              <a:ea typeface="Quattrocento Sans"/>
              <a:cs typeface="Quattrocento Sans"/>
              <a:sym typeface="Quattrocento Sans"/>
            </a:endParaRPr>
          </a:p>
          <a:p>
            <a:pPr marL="12700" marR="5080" lvl="0" indent="0" algn="l" rtl="0">
              <a:lnSpc>
                <a:spcPct val="108333"/>
              </a:lnSpc>
              <a:spcBef>
                <a:spcPts val="585"/>
              </a:spcBef>
              <a:spcAft>
                <a:spcPts val="0"/>
              </a:spcAft>
              <a:buNone/>
            </a:pPr>
            <a:r>
              <a:rPr lang="en-US" sz="1200">
                <a:solidFill>
                  <a:srgbClr val="585858"/>
                </a:solidFill>
                <a:latin typeface="Quattrocento Sans"/>
                <a:ea typeface="Quattrocento Sans"/>
                <a:cs typeface="Quattrocento Sans"/>
                <a:sym typeface="Quattrocento Sans"/>
              </a:rPr>
              <a:t>Capture rich scenario data as you execute tests to  make discovered defects actionable. Explore user  stories without test cases or test steps. You can create  test cases directly from your exploratory test sessions.</a:t>
            </a:r>
            <a:endParaRPr sz="1200">
              <a:solidFill>
                <a:schemeClr val="dk1"/>
              </a:solidFill>
              <a:latin typeface="Quattrocento Sans"/>
              <a:ea typeface="Quattrocento Sans"/>
              <a:cs typeface="Quattrocento Sans"/>
              <a:sym typeface="Quattrocento Sans"/>
            </a:endParaRPr>
          </a:p>
          <a:p>
            <a:pPr marL="0" marR="0" lvl="0" indent="0" algn="l" rtl="0">
              <a:lnSpc>
                <a:spcPct val="100000"/>
              </a:lnSpc>
              <a:spcBef>
                <a:spcPts val="45"/>
              </a:spcBef>
              <a:spcAft>
                <a:spcPts val="0"/>
              </a:spcAft>
              <a:buNone/>
            </a:pPr>
            <a:endParaRPr sz="15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0"/>
              </a:spcBef>
              <a:spcAft>
                <a:spcPts val="0"/>
              </a:spcAft>
              <a:buNone/>
            </a:pPr>
            <a:r>
              <a:rPr lang="en-US" sz="1800" b="1">
                <a:solidFill>
                  <a:srgbClr val="585858"/>
                </a:solidFill>
                <a:latin typeface="Quattrocento Sans"/>
                <a:ea typeface="Quattrocento Sans"/>
                <a:cs typeface="Quattrocento Sans"/>
                <a:sym typeface="Quattrocento Sans"/>
              </a:rPr>
              <a:t>Test across web and desktop</a:t>
            </a:r>
            <a:endParaRPr sz="1800">
              <a:solidFill>
                <a:schemeClr val="dk1"/>
              </a:solidFill>
              <a:latin typeface="Quattrocento Sans"/>
              <a:ea typeface="Quattrocento Sans"/>
              <a:cs typeface="Quattrocento Sans"/>
              <a:sym typeface="Quattrocento Sans"/>
            </a:endParaRPr>
          </a:p>
          <a:p>
            <a:pPr marL="12700" marR="13970" lvl="0" indent="0" algn="l" rtl="0">
              <a:lnSpc>
                <a:spcPct val="108333"/>
              </a:lnSpc>
              <a:spcBef>
                <a:spcPts val="585"/>
              </a:spcBef>
              <a:spcAft>
                <a:spcPts val="0"/>
              </a:spcAft>
              <a:buNone/>
            </a:pPr>
            <a:r>
              <a:rPr lang="en-US" sz="1200">
                <a:solidFill>
                  <a:srgbClr val="585858"/>
                </a:solidFill>
                <a:latin typeface="Quattrocento Sans"/>
                <a:ea typeface="Quattrocento Sans"/>
                <a:cs typeface="Quattrocento Sans"/>
                <a:sym typeface="Quattrocento Sans"/>
              </a:rPr>
              <a:t>Test your application where it lives. Complete scripted  tests across desktop or web scenarios. Test on-  premises application from the cloud and vice-versa.</a:t>
            </a:r>
            <a:endParaRPr sz="1200">
              <a:solidFill>
                <a:schemeClr val="dk1"/>
              </a:solidFill>
              <a:latin typeface="Quattrocento Sans"/>
              <a:ea typeface="Quattrocento Sans"/>
              <a:cs typeface="Quattrocento Sans"/>
              <a:sym typeface="Quattrocento Sans"/>
            </a:endParaRPr>
          </a:p>
          <a:p>
            <a:pPr marL="0" marR="0" lvl="0" indent="0" algn="l" rtl="0">
              <a:lnSpc>
                <a:spcPct val="100000"/>
              </a:lnSpc>
              <a:spcBef>
                <a:spcPts val="50"/>
              </a:spcBef>
              <a:spcAft>
                <a:spcPts val="0"/>
              </a:spcAft>
              <a:buNone/>
            </a:pPr>
            <a:endParaRPr sz="195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0"/>
              </a:spcBef>
              <a:spcAft>
                <a:spcPts val="0"/>
              </a:spcAft>
              <a:buNone/>
            </a:pPr>
            <a:r>
              <a:rPr lang="en-US" sz="1800" b="1">
                <a:solidFill>
                  <a:srgbClr val="585858"/>
                </a:solidFill>
                <a:latin typeface="Quattrocento Sans"/>
                <a:ea typeface="Quattrocento Sans"/>
                <a:cs typeface="Quattrocento Sans"/>
                <a:sym typeface="Quattrocento Sans"/>
              </a:rPr>
              <a:t>Get end-to-end traceability</a:t>
            </a:r>
            <a:endParaRPr sz="1800">
              <a:solidFill>
                <a:schemeClr val="dk1"/>
              </a:solidFill>
              <a:latin typeface="Quattrocento Sans"/>
              <a:ea typeface="Quattrocento Sans"/>
              <a:cs typeface="Quattrocento Sans"/>
              <a:sym typeface="Quattrocento Sans"/>
            </a:endParaRPr>
          </a:p>
          <a:p>
            <a:pPr marL="12700" marR="43815" lvl="0" indent="0" algn="l" rtl="0">
              <a:lnSpc>
                <a:spcPct val="108333"/>
              </a:lnSpc>
              <a:spcBef>
                <a:spcPts val="585"/>
              </a:spcBef>
              <a:spcAft>
                <a:spcPts val="0"/>
              </a:spcAft>
              <a:buNone/>
            </a:pPr>
            <a:r>
              <a:rPr lang="en-US" sz="1200">
                <a:solidFill>
                  <a:srgbClr val="585858"/>
                </a:solidFill>
                <a:latin typeface="Quattrocento Sans"/>
                <a:ea typeface="Quattrocento Sans"/>
                <a:cs typeface="Quattrocento Sans"/>
                <a:sym typeface="Quattrocento Sans"/>
              </a:rPr>
              <a:t>Leverage the same test tools across your engineers  and user acceptance testing stakeholders. Pay for the  tools only when you need them.</a:t>
            </a:r>
            <a:endParaRPr sz="1200">
              <a:solidFill>
                <a:schemeClr val="dk1"/>
              </a:solidFill>
              <a:latin typeface="Quattrocento Sans"/>
              <a:ea typeface="Quattrocento Sans"/>
              <a:cs typeface="Quattrocento Sans"/>
              <a:sym typeface="Quattrocento Sans"/>
            </a:endParaRPr>
          </a:p>
        </p:txBody>
      </p:sp>
      <p:sp>
        <p:nvSpPr>
          <p:cNvPr id="383" name="Google Shape;383;p15"/>
          <p:cNvSpPr/>
          <p:nvPr/>
        </p:nvSpPr>
        <p:spPr>
          <a:xfrm>
            <a:off x="409194" y="5941313"/>
            <a:ext cx="428625" cy="429895"/>
          </a:xfrm>
          <a:custGeom>
            <a:avLst/>
            <a:gdLst/>
            <a:ahLst/>
            <a:cxnLst/>
            <a:rect l="l" t="t" r="r" b="b"/>
            <a:pathLst>
              <a:path w="428625" h="429895" extrusionOk="0">
                <a:moveTo>
                  <a:pt x="0" y="214884"/>
                </a:moveTo>
                <a:lnTo>
                  <a:pt x="5654" y="165611"/>
                </a:lnTo>
                <a:lnTo>
                  <a:pt x="21762" y="120381"/>
                </a:lnTo>
                <a:lnTo>
                  <a:pt x="47038" y="80483"/>
                </a:lnTo>
                <a:lnTo>
                  <a:pt x="80197" y="47206"/>
                </a:lnTo>
                <a:lnTo>
                  <a:pt x="119953" y="21840"/>
                </a:lnTo>
                <a:lnTo>
                  <a:pt x="165023" y="5675"/>
                </a:lnTo>
                <a:lnTo>
                  <a:pt x="214122" y="0"/>
                </a:lnTo>
                <a:lnTo>
                  <a:pt x="263220" y="5675"/>
                </a:lnTo>
                <a:lnTo>
                  <a:pt x="308290" y="21840"/>
                </a:lnTo>
                <a:lnTo>
                  <a:pt x="348046" y="47206"/>
                </a:lnTo>
                <a:lnTo>
                  <a:pt x="381205" y="80483"/>
                </a:lnTo>
                <a:lnTo>
                  <a:pt x="406481" y="120381"/>
                </a:lnTo>
                <a:lnTo>
                  <a:pt x="422589" y="165611"/>
                </a:lnTo>
                <a:lnTo>
                  <a:pt x="428244" y="214884"/>
                </a:lnTo>
                <a:lnTo>
                  <a:pt x="422589" y="264156"/>
                </a:lnTo>
                <a:lnTo>
                  <a:pt x="406481" y="309386"/>
                </a:lnTo>
                <a:lnTo>
                  <a:pt x="381205" y="349284"/>
                </a:lnTo>
                <a:lnTo>
                  <a:pt x="348046" y="382561"/>
                </a:lnTo>
                <a:lnTo>
                  <a:pt x="308290" y="407927"/>
                </a:lnTo>
                <a:lnTo>
                  <a:pt x="263220" y="424092"/>
                </a:lnTo>
                <a:lnTo>
                  <a:pt x="214122" y="429768"/>
                </a:lnTo>
                <a:lnTo>
                  <a:pt x="165023" y="424092"/>
                </a:lnTo>
                <a:lnTo>
                  <a:pt x="119953" y="407927"/>
                </a:lnTo>
                <a:lnTo>
                  <a:pt x="80197" y="382561"/>
                </a:lnTo>
                <a:lnTo>
                  <a:pt x="47038" y="349284"/>
                </a:lnTo>
                <a:lnTo>
                  <a:pt x="21762" y="309386"/>
                </a:lnTo>
                <a:lnTo>
                  <a:pt x="5654" y="264156"/>
                </a:lnTo>
                <a:lnTo>
                  <a:pt x="0" y="214884"/>
                </a:lnTo>
                <a:close/>
              </a:path>
            </a:pathLst>
          </a:custGeom>
          <a:noFill/>
          <a:ln w="28950" cap="flat" cmpd="sng">
            <a:solidFill>
              <a:srgbClr val="544BC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15"/>
          <p:cNvSpPr txBox="1"/>
          <p:nvPr/>
        </p:nvSpPr>
        <p:spPr>
          <a:xfrm>
            <a:off x="474065" y="5984239"/>
            <a:ext cx="3517265" cy="33147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a:solidFill>
                  <a:srgbClr val="544BC6"/>
                </a:solidFill>
                <a:latin typeface="Noto Sans Symbols"/>
                <a:ea typeface="Noto Sans Symbols"/>
                <a:cs typeface="Noto Sans Symbols"/>
                <a:sym typeface="Noto Sans Symbols"/>
              </a:rPr>
              <a:t>🡺</a:t>
            </a:r>
            <a:r>
              <a:rPr lang="en-US" sz="2000">
                <a:solidFill>
                  <a:srgbClr val="544BC6"/>
                </a:solidFill>
                <a:latin typeface="Times New Roman"/>
                <a:ea typeface="Times New Roman"/>
                <a:cs typeface="Times New Roman"/>
                <a:sym typeface="Times New Roman"/>
              </a:rPr>
              <a:t>	</a:t>
            </a:r>
            <a:r>
              <a:rPr lang="en-US" sz="2000" b="1">
                <a:solidFill>
                  <a:srgbClr val="544BC6"/>
                </a:solidFill>
                <a:latin typeface="Quattrocento Sans"/>
                <a:ea typeface="Quattrocento Sans"/>
                <a:cs typeface="Quattrocento Sans"/>
                <a:sym typeface="Quattrocento Sans"/>
              </a:rPr>
              <a:t>https://azure.com/devops</a:t>
            </a:r>
            <a:endParaRPr sz="2000">
              <a:solidFill>
                <a:schemeClr val="dk1"/>
              </a:solidFill>
              <a:latin typeface="Quattrocento Sans"/>
              <a:ea typeface="Quattrocento Sans"/>
              <a:cs typeface="Quattrocento Sans"/>
              <a:sym typeface="Quattrocento Sans"/>
            </a:endParaRPr>
          </a:p>
        </p:txBody>
      </p:sp>
      <p:sp>
        <p:nvSpPr>
          <p:cNvPr id="385" name="Google Shape;385;p15"/>
          <p:cNvSpPr/>
          <p:nvPr/>
        </p:nvSpPr>
        <p:spPr>
          <a:xfrm>
            <a:off x="445008" y="2072639"/>
            <a:ext cx="554990" cy="554990"/>
          </a:xfrm>
          <a:custGeom>
            <a:avLst/>
            <a:gdLst/>
            <a:ahLst/>
            <a:cxnLst/>
            <a:rect l="l" t="t" r="r" b="b"/>
            <a:pathLst>
              <a:path w="554990" h="554989" extrusionOk="0">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386;p15"/>
          <p:cNvSpPr/>
          <p:nvPr/>
        </p:nvSpPr>
        <p:spPr>
          <a:xfrm>
            <a:off x="562355" y="4648200"/>
            <a:ext cx="275844" cy="266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15"/>
          <p:cNvSpPr/>
          <p:nvPr/>
        </p:nvSpPr>
        <p:spPr>
          <a:xfrm>
            <a:off x="606551" y="3480815"/>
            <a:ext cx="275843" cy="28498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15"/>
          <p:cNvSpPr/>
          <p:nvPr/>
        </p:nvSpPr>
        <p:spPr>
          <a:xfrm>
            <a:off x="597408" y="2182367"/>
            <a:ext cx="284988" cy="304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 name="Google Shape;389;p15"/>
          <p:cNvSpPr/>
          <p:nvPr/>
        </p:nvSpPr>
        <p:spPr>
          <a:xfrm>
            <a:off x="6275832" y="1539239"/>
            <a:ext cx="6160008" cy="4447032"/>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93"/>
        <p:cNvGrpSpPr/>
        <p:nvPr/>
      </p:nvGrpSpPr>
      <p:grpSpPr>
        <a:xfrm>
          <a:off x="0" y="0"/>
          <a:ext cx="0" cy="0"/>
          <a:chOff x="0" y="0"/>
          <a:chExt cx="0" cy="0"/>
        </a:xfrm>
      </p:grpSpPr>
      <p:sp>
        <p:nvSpPr>
          <p:cNvPr id="394" name="Google Shape;394;p16"/>
          <p:cNvSpPr/>
          <p:nvPr/>
        </p:nvSpPr>
        <p:spPr>
          <a:xfrm>
            <a:off x="4558812" y="228724"/>
            <a:ext cx="7877027" cy="676643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Google Shape;395;p16"/>
          <p:cNvSpPr txBox="1">
            <a:spLocks noGrp="1"/>
          </p:cNvSpPr>
          <p:nvPr>
            <p:ph type="title"/>
          </p:nvPr>
        </p:nvSpPr>
        <p:spPr>
          <a:xfrm>
            <a:off x="422249" y="125169"/>
            <a:ext cx="5138420" cy="1677035"/>
          </a:xfrm>
          <a:prstGeom prst="rect">
            <a:avLst/>
          </a:prstGeom>
          <a:noFill/>
          <a:ln>
            <a:noFill/>
          </a:ln>
        </p:spPr>
        <p:txBody>
          <a:bodyPr spcFirstLastPara="1" wrap="square" lIns="0" tIns="199375" rIns="0" bIns="0" anchor="t" anchorCtr="0">
            <a:spAutoFit/>
          </a:bodyPr>
          <a:lstStyle/>
          <a:p>
            <a:pPr marL="12700" lvl="0" indent="0" algn="l" rtl="0">
              <a:lnSpc>
                <a:spcPct val="100000"/>
              </a:lnSpc>
              <a:spcBef>
                <a:spcPts val="0"/>
              </a:spcBef>
              <a:spcAft>
                <a:spcPts val="0"/>
              </a:spcAft>
              <a:buNone/>
            </a:pPr>
            <a:r>
              <a:rPr lang="en-US" sz="3600">
                <a:solidFill>
                  <a:srgbClr val="CA2D6C"/>
                </a:solidFill>
              </a:rPr>
              <a:t>Azure Artifacts</a:t>
            </a:r>
            <a:endParaRPr sz="3600"/>
          </a:p>
          <a:p>
            <a:pPr marL="22860" marR="5080" lvl="0" indent="0" algn="l" rtl="0">
              <a:lnSpc>
                <a:spcPct val="100000"/>
              </a:lnSpc>
              <a:spcBef>
                <a:spcPts val="735"/>
              </a:spcBef>
              <a:spcAft>
                <a:spcPts val="0"/>
              </a:spcAft>
              <a:buNone/>
            </a:pPr>
            <a:r>
              <a:rPr lang="en-US" sz="1800" b="0">
                <a:solidFill>
                  <a:srgbClr val="585858"/>
                </a:solidFill>
                <a:latin typeface="Quattrocento Sans"/>
                <a:ea typeface="Quattrocento Sans"/>
                <a:cs typeface="Quattrocento Sans"/>
                <a:sym typeface="Quattrocento Sans"/>
              </a:rPr>
              <a:t>Create and share Maven, npm, and NuGet package  feeds from public and private sources – fully  integrated into CI/CD pipelines</a:t>
            </a:r>
            <a:endParaRPr sz="1800">
              <a:latin typeface="Quattrocento Sans"/>
              <a:ea typeface="Quattrocento Sans"/>
              <a:cs typeface="Quattrocento Sans"/>
              <a:sym typeface="Quattrocento Sans"/>
            </a:endParaRPr>
          </a:p>
        </p:txBody>
      </p:sp>
      <p:sp>
        <p:nvSpPr>
          <p:cNvPr id="396" name="Google Shape;396;p16"/>
          <p:cNvSpPr/>
          <p:nvPr/>
        </p:nvSpPr>
        <p:spPr>
          <a:xfrm>
            <a:off x="445008" y="3334511"/>
            <a:ext cx="554990" cy="554990"/>
          </a:xfrm>
          <a:custGeom>
            <a:avLst/>
            <a:gdLst/>
            <a:ahLst/>
            <a:cxnLst/>
            <a:rect l="l" t="t" r="r" b="b"/>
            <a:pathLst>
              <a:path w="554990" h="554989" extrusionOk="0">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 name="Google Shape;397;p16"/>
          <p:cNvSpPr/>
          <p:nvPr/>
        </p:nvSpPr>
        <p:spPr>
          <a:xfrm>
            <a:off x="445008" y="4514088"/>
            <a:ext cx="554990" cy="554990"/>
          </a:xfrm>
          <a:custGeom>
            <a:avLst/>
            <a:gdLst/>
            <a:ahLst/>
            <a:cxnLst/>
            <a:rect l="l" t="t" r="r" b="b"/>
            <a:pathLst>
              <a:path w="554990" h="554989" extrusionOk="0">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398;p16"/>
          <p:cNvSpPr txBox="1"/>
          <p:nvPr/>
        </p:nvSpPr>
        <p:spPr>
          <a:xfrm>
            <a:off x="1236065" y="2082545"/>
            <a:ext cx="3480435" cy="3230245"/>
          </a:xfrm>
          <a:prstGeom prst="rect">
            <a:avLst/>
          </a:prstGeom>
          <a:noFill/>
          <a:ln>
            <a:noFill/>
          </a:ln>
        </p:spPr>
        <p:txBody>
          <a:bodyPr spcFirstLastPara="1" wrap="square" lIns="0" tIns="93325" rIns="0" bIns="0" anchor="t" anchorCtr="0">
            <a:spAutoFit/>
          </a:bodyPr>
          <a:lstStyle/>
          <a:p>
            <a:pPr marL="12700" marR="0" lvl="0" indent="0" algn="l" rtl="0">
              <a:lnSpc>
                <a:spcPct val="100000"/>
              </a:lnSpc>
              <a:spcBef>
                <a:spcPts val="0"/>
              </a:spcBef>
              <a:spcAft>
                <a:spcPts val="0"/>
              </a:spcAft>
              <a:buNone/>
            </a:pPr>
            <a:r>
              <a:rPr lang="en-US" sz="1800" b="1">
                <a:solidFill>
                  <a:srgbClr val="585858"/>
                </a:solidFill>
                <a:latin typeface="Quattrocento Sans"/>
                <a:ea typeface="Quattrocento Sans"/>
                <a:cs typeface="Quattrocento Sans"/>
                <a:sym typeface="Quattrocento Sans"/>
              </a:rPr>
              <a:t>Manage all package types</a:t>
            </a:r>
            <a:endParaRPr sz="1800">
              <a:solidFill>
                <a:schemeClr val="dk1"/>
              </a:solidFill>
              <a:latin typeface="Quattrocento Sans"/>
              <a:ea typeface="Quattrocento Sans"/>
              <a:cs typeface="Quattrocento Sans"/>
              <a:sym typeface="Quattrocento Sans"/>
            </a:endParaRPr>
          </a:p>
          <a:p>
            <a:pPr marL="12700" marR="5080" lvl="0" indent="0" algn="l" rtl="0">
              <a:lnSpc>
                <a:spcPct val="108333"/>
              </a:lnSpc>
              <a:spcBef>
                <a:spcPts val="585"/>
              </a:spcBef>
              <a:spcAft>
                <a:spcPts val="0"/>
              </a:spcAft>
              <a:buNone/>
            </a:pPr>
            <a:r>
              <a:rPr lang="en-US" sz="1200">
                <a:solidFill>
                  <a:srgbClr val="585858"/>
                </a:solidFill>
                <a:latin typeface="Quattrocento Sans"/>
                <a:ea typeface="Quattrocento Sans"/>
                <a:cs typeface="Quattrocento Sans"/>
                <a:sym typeface="Quattrocento Sans"/>
              </a:rPr>
              <a:t>Get universal artifact management for Maven, npm,  and NuGet.</a:t>
            </a:r>
            <a:endParaRPr sz="1200">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1600">
              <a:solidFill>
                <a:schemeClr val="dk1"/>
              </a:solidFill>
              <a:latin typeface="Quattrocento Sans"/>
              <a:ea typeface="Quattrocento Sans"/>
              <a:cs typeface="Quattrocento Sans"/>
              <a:sym typeface="Quattrocento Sans"/>
            </a:endParaRPr>
          </a:p>
          <a:p>
            <a:pPr marL="0" marR="0" lvl="0" indent="0" algn="l" rtl="0">
              <a:lnSpc>
                <a:spcPct val="100000"/>
              </a:lnSpc>
              <a:spcBef>
                <a:spcPts val="55"/>
              </a:spcBef>
              <a:spcAft>
                <a:spcPts val="0"/>
              </a:spcAft>
              <a:buNone/>
            </a:pPr>
            <a:endParaRPr sz="185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0"/>
              </a:spcBef>
              <a:spcAft>
                <a:spcPts val="0"/>
              </a:spcAft>
              <a:buNone/>
            </a:pPr>
            <a:r>
              <a:rPr lang="en-US" sz="1800" b="1">
                <a:solidFill>
                  <a:srgbClr val="585858"/>
                </a:solidFill>
                <a:latin typeface="Quattrocento Sans"/>
                <a:ea typeface="Quattrocento Sans"/>
                <a:cs typeface="Quattrocento Sans"/>
                <a:sym typeface="Quattrocento Sans"/>
              </a:rPr>
              <a:t>Add packages to any pipeline</a:t>
            </a:r>
            <a:endParaRPr sz="1800">
              <a:solidFill>
                <a:schemeClr val="dk1"/>
              </a:solidFill>
              <a:latin typeface="Quattrocento Sans"/>
              <a:ea typeface="Quattrocento Sans"/>
              <a:cs typeface="Quattrocento Sans"/>
              <a:sym typeface="Quattrocento Sans"/>
            </a:endParaRPr>
          </a:p>
          <a:p>
            <a:pPr marL="12700" marR="67945" lvl="0" indent="0" algn="l" rtl="0">
              <a:lnSpc>
                <a:spcPct val="108333"/>
              </a:lnSpc>
              <a:spcBef>
                <a:spcPts val="585"/>
              </a:spcBef>
              <a:spcAft>
                <a:spcPts val="0"/>
              </a:spcAft>
              <a:buNone/>
            </a:pPr>
            <a:r>
              <a:rPr lang="en-US" sz="1200">
                <a:solidFill>
                  <a:srgbClr val="585858"/>
                </a:solidFill>
                <a:latin typeface="Quattrocento Sans"/>
                <a:ea typeface="Quattrocento Sans"/>
                <a:cs typeface="Quattrocento Sans"/>
                <a:sym typeface="Quattrocento Sans"/>
              </a:rPr>
              <a:t>Share packages, and use built-in CI/CD, versioning,  and testing.</a:t>
            </a:r>
            <a:endParaRPr sz="1200">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1600">
              <a:solidFill>
                <a:schemeClr val="dk1"/>
              </a:solidFill>
              <a:latin typeface="Quattrocento Sans"/>
              <a:ea typeface="Quattrocento Sans"/>
              <a:cs typeface="Quattrocento Sans"/>
              <a:sym typeface="Quattrocento Sans"/>
            </a:endParaRPr>
          </a:p>
          <a:p>
            <a:pPr marL="0" marR="0" lvl="0" indent="0" algn="l" rtl="0">
              <a:lnSpc>
                <a:spcPct val="100000"/>
              </a:lnSpc>
              <a:spcBef>
                <a:spcPts val="15"/>
              </a:spcBef>
              <a:spcAft>
                <a:spcPts val="0"/>
              </a:spcAft>
              <a:buNone/>
            </a:pPr>
            <a:endParaRPr sz="135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5"/>
              </a:spcBef>
              <a:spcAft>
                <a:spcPts val="0"/>
              </a:spcAft>
              <a:buNone/>
            </a:pPr>
            <a:r>
              <a:rPr lang="en-US" sz="1800" b="1">
                <a:solidFill>
                  <a:srgbClr val="585858"/>
                </a:solidFill>
                <a:latin typeface="Quattrocento Sans"/>
                <a:ea typeface="Quattrocento Sans"/>
                <a:cs typeface="Quattrocento Sans"/>
                <a:sym typeface="Quattrocento Sans"/>
              </a:rPr>
              <a:t>Share code efficiently</a:t>
            </a:r>
            <a:endParaRPr sz="1800">
              <a:solidFill>
                <a:schemeClr val="dk1"/>
              </a:solidFill>
              <a:latin typeface="Quattrocento Sans"/>
              <a:ea typeface="Quattrocento Sans"/>
              <a:cs typeface="Quattrocento Sans"/>
              <a:sym typeface="Quattrocento Sans"/>
            </a:endParaRPr>
          </a:p>
          <a:p>
            <a:pPr marL="12700" marR="358775" lvl="0" indent="0" algn="l" rtl="0">
              <a:lnSpc>
                <a:spcPct val="108333"/>
              </a:lnSpc>
              <a:spcBef>
                <a:spcPts val="585"/>
              </a:spcBef>
              <a:spcAft>
                <a:spcPts val="0"/>
              </a:spcAft>
              <a:buNone/>
            </a:pPr>
            <a:r>
              <a:rPr lang="en-US" sz="1200">
                <a:solidFill>
                  <a:srgbClr val="585858"/>
                </a:solidFill>
                <a:latin typeface="Quattrocento Sans"/>
                <a:ea typeface="Quattrocento Sans"/>
                <a:cs typeface="Quattrocento Sans"/>
                <a:sym typeface="Quattrocento Sans"/>
              </a:rPr>
              <a:t>Easily share code across small teams and large  enterprises.</a:t>
            </a:r>
            <a:endParaRPr sz="1200">
              <a:solidFill>
                <a:schemeClr val="dk1"/>
              </a:solidFill>
              <a:latin typeface="Quattrocento Sans"/>
              <a:ea typeface="Quattrocento Sans"/>
              <a:cs typeface="Quattrocento Sans"/>
              <a:sym typeface="Quattrocento Sans"/>
            </a:endParaRPr>
          </a:p>
        </p:txBody>
      </p:sp>
      <p:sp>
        <p:nvSpPr>
          <p:cNvPr id="399" name="Google Shape;399;p16"/>
          <p:cNvSpPr/>
          <p:nvPr/>
        </p:nvSpPr>
        <p:spPr>
          <a:xfrm>
            <a:off x="409194" y="5941313"/>
            <a:ext cx="428625" cy="429895"/>
          </a:xfrm>
          <a:custGeom>
            <a:avLst/>
            <a:gdLst/>
            <a:ahLst/>
            <a:cxnLst/>
            <a:rect l="l" t="t" r="r" b="b"/>
            <a:pathLst>
              <a:path w="428625" h="429895" extrusionOk="0">
                <a:moveTo>
                  <a:pt x="0" y="214884"/>
                </a:moveTo>
                <a:lnTo>
                  <a:pt x="5654" y="165611"/>
                </a:lnTo>
                <a:lnTo>
                  <a:pt x="21762" y="120381"/>
                </a:lnTo>
                <a:lnTo>
                  <a:pt x="47038" y="80483"/>
                </a:lnTo>
                <a:lnTo>
                  <a:pt x="80197" y="47206"/>
                </a:lnTo>
                <a:lnTo>
                  <a:pt x="119953" y="21840"/>
                </a:lnTo>
                <a:lnTo>
                  <a:pt x="165023" y="5675"/>
                </a:lnTo>
                <a:lnTo>
                  <a:pt x="214122" y="0"/>
                </a:lnTo>
                <a:lnTo>
                  <a:pt x="263220" y="5675"/>
                </a:lnTo>
                <a:lnTo>
                  <a:pt x="308290" y="21840"/>
                </a:lnTo>
                <a:lnTo>
                  <a:pt x="348046" y="47206"/>
                </a:lnTo>
                <a:lnTo>
                  <a:pt x="381205" y="80483"/>
                </a:lnTo>
                <a:lnTo>
                  <a:pt x="406481" y="120381"/>
                </a:lnTo>
                <a:lnTo>
                  <a:pt x="422589" y="165611"/>
                </a:lnTo>
                <a:lnTo>
                  <a:pt x="428244" y="214884"/>
                </a:lnTo>
                <a:lnTo>
                  <a:pt x="422589" y="264156"/>
                </a:lnTo>
                <a:lnTo>
                  <a:pt x="406481" y="309386"/>
                </a:lnTo>
                <a:lnTo>
                  <a:pt x="381205" y="349284"/>
                </a:lnTo>
                <a:lnTo>
                  <a:pt x="348046" y="382561"/>
                </a:lnTo>
                <a:lnTo>
                  <a:pt x="308290" y="407927"/>
                </a:lnTo>
                <a:lnTo>
                  <a:pt x="263220" y="424092"/>
                </a:lnTo>
                <a:lnTo>
                  <a:pt x="214122" y="429768"/>
                </a:lnTo>
                <a:lnTo>
                  <a:pt x="165023" y="424092"/>
                </a:lnTo>
                <a:lnTo>
                  <a:pt x="119953" y="407927"/>
                </a:lnTo>
                <a:lnTo>
                  <a:pt x="80197" y="382561"/>
                </a:lnTo>
                <a:lnTo>
                  <a:pt x="47038" y="349284"/>
                </a:lnTo>
                <a:lnTo>
                  <a:pt x="21762" y="309386"/>
                </a:lnTo>
                <a:lnTo>
                  <a:pt x="5654" y="264156"/>
                </a:lnTo>
                <a:lnTo>
                  <a:pt x="0" y="214884"/>
                </a:lnTo>
                <a:close/>
              </a:path>
            </a:pathLst>
          </a:custGeom>
          <a:noFill/>
          <a:ln w="28950" cap="flat" cmpd="sng">
            <a:solidFill>
              <a:srgbClr val="CA2D6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Google Shape;400;p16"/>
          <p:cNvSpPr txBox="1"/>
          <p:nvPr/>
        </p:nvSpPr>
        <p:spPr>
          <a:xfrm>
            <a:off x="474065" y="5984239"/>
            <a:ext cx="3517265" cy="33147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a:solidFill>
                  <a:srgbClr val="CA2D6C"/>
                </a:solidFill>
                <a:latin typeface="Noto Sans Symbols"/>
                <a:ea typeface="Noto Sans Symbols"/>
                <a:cs typeface="Noto Sans Symbols"/>
                <a:sym typeface="Noto Sans Symbols"/>
              </a:rPr>
              <a:t>🡺</a:t>
            </a:r>
            <a:r>
              <a:rPr lang="en-US" sz="2000">
                <a:solidFill>
                  <a:srgbClr val="CA2D6C"/>
                </a:solidFill>
                <a:latin typeface="Times New Roman"/>
                <a:ea typeface="Times New Roman"/>
                <a:cs typeface="Times New Roman"/>
                <a:sym typeface="Times New Roman"/>
              </a:rPr>
              <a:t>	</a:t>
            </a:r>
            <a:r>
              <a:rPr lang="en-US" sz="2000" b="1">
                <a:solidFill>
                  <a:srgbClr val="CA2D6C"/>
                </a:solidFill>
                <a:latin typeface="Quattrocento Sans"/>
                <a:ea typeface="Quattrocento Sans"/>
                <a:cs typeface="Quattrocento Sans"/>
                <a:sym typeface="Quattrocento Sans"/>
              </a:rPr>
              <a:t>https://azure.com/devops</a:t>
            </a:r>
            <a:endParaRPr sz="2000">
              <a:solidFill>
                <a:schemeClr val="dk1"/>
              </a:solidFill>
              <a:latin typeface="Quattrocento Sans"/>
              <a:ea typeface="Quattrocento Sans"/>
              <a:cs typeface="Quattrocento Sans"/>
              <a:sym typeface="Quattrocento Sans"/>
            </a:endParaRPr>
          </a:p>
        </p:txBody>
      </p:sp>
      <p:sp>
        <p:nvSpPr>
          <p:cNvPr id="401" name="Google Shape;401;p16"/>
          <p:cNvSpPr/>
          <p:nvPr/>
        </p:nvSpPr>
        <p:spPr>
          <a:xfrm>
            <a:off x="445008" y="2072639"/>
            <a:ext cx="554990" cy="554990"/>
          </a:xfrm>
          <a:custGeom>
            <a:avLst/>
            <a:gdLst/>
            <a:ahLst/>
            <a:cxnLst/>
            <a:rect l="l" t="t" r="r" b="b"/>
            <a:pathLst>
              <a:path w="554990" h="554989" extrusionOk="0">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02;p16"/>
          <p:cNvSpPr/>
          <p:nvPr/>
        </p:nvSpPr>
        <p:spPr>
          <a:xfrm>
            <a:off x="589787" y="4640579"/>
            <a:ext cx="266700" cy="28498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16"/>
          <p:cNvSpPr/>
          <p:nvPr/>
        </p:nvSpPr>
        <p:spPr>
          <a:xfrm>
            <a:off x="580644" y="2215895"/>
            <a:ext cx="284988" cy="266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16"/>
          <p:cNvSpPr/>
          <p:nvPr/>
        </p:nvSpPr>
        <p:spPr>
          <a:xfrm>
            <a:off x="589787" y="3483863"/>
            <a:ext cx="284988" cy="284988"/>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16"/>
          <p:cNvSpPr/>
          <p:nvPr/>
        </p:nvSpPr>
        <p:spPr>
          <a:xfrm>
            <a:off x="6275832" y="1539239"/>
            <a:ext cx="6160008" cy="4439412"/>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Google Shape;410;p17"/>
          <p:cNvSpPr/>
          <p:nvPr/>
        </p:nvSpPr>
        <p:spPr>
          <a:xfrm>
            <a:off x="4730467" y="247784"/>
            <a:ext cx="7705373" cy="67473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 name="Google Shape;411;p17"/>
          <p:cNvSpPr/>
          <p:nvPr/>
        </p:nvSpPr>
        <p:spPr>
          <a:xfrm>
            <a:off x="445008" y="1731263"/>
            <a:ext cx="554990" cy="556260"/>
          </a:xfrm>
          <a:custGeom>
            <a:avLst/>
            <a:gdLst/>
            <a:ahLst/>
            <a:cxnLst/>
            <a:rect l="l" t="t" r="r" b="b"/>
            <a:pathLst>
              <a:path w="554990" h="556260" extrusionOk="0">
                <a:moveTo>
                  <a:pt x="277368" y="0"/>
                </a:moveTo>
                <a:lnTo>
                  <a:pt x="232377" y="3638"/>
                </a:lnTo>
                <a:lnTo>
                  <a:pt x="189697" y="14173"/>
                </a:lnTo>
                <a:lnTo>
                  <a:pt x="149900" y="31032"/>
                </a:lnTo>
                <a:lnTo>
                  <a:pt x="113557" y="53644"/>
                </a:lnTo>
                <a:lnTo>
                  <a:pt x="81238" y="81438"/>
                </a:lnTo>
                <a:lnTo>
                  <a:pt x="53515" y="113842"/>
                </a:lnTo>
                <a:lnTo>
                  <a:pt x="30959" y="150285"/>
                </a:lnTo>
                <a:lnTo>
                  <a:pt x="14140" y="190195"/>
                </a:lnTo>
                <a:lnTo>
                  <a:pt x="3630" y="233000"/>
                </a:lnTo>
                <a:lnTo>
                  <a:pt x="0" y="278130"/>
                </a:lnTo>
                <a:lnTo>
                  <a:pt x="3630" y="323259"/>
                </a:lnTo>
                <a:lnTo>
                  <a:pt x="14140" y="366064"/>
                </a:lnTo>
                <a:lnTo>
                  <a:pt x="30959" y="405974"/>
                </a:lnTo>
                <a:lnTo>
                  <a:pt x="53515" y="442417"/>
                </a:lnTo>
                <a:lnTo>
                  <a:pt x="81238" y="474821"/>
                </a:lnTo>
                <a:lnTo>
                  <a:pt x="113557" y="502615"/>
                </a:lnTo>
                <a:lnTo>
                  <a:pt x="149900" y="525227"/>
                </a:lnTo>
                <a:lnTo>
                  <a:pt x="189697" y="542086"/>
                </a:lnTo>
                <a:lnTo>
                  <a:pt x="232377" y="552621"/>
                </a:lnTo>
                <a:lnTo>
                  <a:pt x="277368" y="556260"/>
                </a:lnTo>
                <a:lnTo>
                  <a:pt x="322358" y="552621"/>
                </a:lnTo>
                <a:lnTo>
                  <a:pt x="365038" y="542086"/>
                </a:lnTo>
                <a:lnTo>
                  <a:pt x="404835" y="525227"/>
                </a:lnTo>
                <a:lnTo>
                  <a:pt x="441178" y="502615"/>
                </a:lnTo>
                <a:lnTo>
                  <a:pt x="473497" y="474821"/>
                </a:lnTo>
                <a:lnTo>
                  <a:pt x="501220" y="442417"/>
                </a:lnTo>
                <a:lnTo>
                  <a:pt x="523776" y="405974"/>
                </a:lnTo>
                <a:lnTo>
                  <a:pt x="540595" y="366064"/>
                </a:lnTo>
                <a:lnTo>
                  <a:pt x="551105" y="323259"/>
                </a:lnTo>
                <a:lnTo>
                  <a:pt x="554736" y="278130"/>
                </a:lnTo>
                <a:lnTo>
                  <a:pt x="551105" y="233000"/>
                </a:lnTo>
                <a:lnTo>
                  <a:pt x="540595" y="190195"/>
                </a:lnTo>
                <a:lnTo>
                  <a:pt x="523776" y="150285"/>
                </a:lnTo>
                <a:lnTo>
                  <a:pt x="501220" y="113842"/>
                </a:lnTo>
                <a:lnTo>
                  <a:pt x="473497" y="81438"/>
                </a:lnTo>
                <a:lnTo>
                  <a:pt x="441178" y="53644"/>
                </a:lnTo>
                <a:lnTo>
                  <a:pt x="404835" y="31032"/>
                </a:lnTo>
                <a:lnTo>
                  <a:pt x="365038" y="14173"/>
                </a:lnTo>
                <a:lnTo>
                  <a:pt x="322358" y="3638"/>
                </a:lnTo>
                <a:lnTo>
                  <a:pt x="277368" y="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 name="Google Shape;412;p17"/>
          <p:cNvSpPr txBox="1">
            <a:spLocks noGrp="1"/>
          </p:cNvSpPr>
          <p:nvPr>
            <p:ph type="title"/>
          </p:nvPr>
        </p:nvSpPr>
        <p:spPr>
          <a:xfrm>
            <a:off x="422249" y="311607"/>
            <a:ext cx="5431796"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dirty="0">
                <a:solidFill>
                  <a:srgbClr val="2C64E0"/>
                </a:solidFill>
              </a:rPr>
              <a:t>Azure Pipelines</a:t>
            </a:r>
            <a:endParaRPr sz="3600" dirty="0"/>
          </a:p>
        </p:txBody>
      </p:sp>
      <p:sp>
        <p:nvSpPr>
          <p:cNvPr id="413" name="Google Shape;413;p17"/>
          <p:cNvSpPr/>
          <p:nvPr/>
        </p:nvSpPr>
        <p:spPr>
          <a:xfrm>
            <a:off x="445008" y="2868167"/>
            <a:ext cx="554990" cy="554990"/>
          </a:xfrm>
          <a:custGeom>
            <a:avLst/>
            <a:gdLst/>
            <a:ahLst/>
            <a:cxnLst/>
            <a:rect l="l" t="t" r="r" b="b"/>
            <a:pathLst>
              <a:path w="554990" h="554989" extrusionOk="0">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7"/>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7"/>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 name="Google Shape;414;p17"/>
          <p:cNvSpPr/>
          <p:nvPr/>
        </p:nvSpPr>
        <p:spPr>
          <a:xfrm>
            <a:off x="441959" y="4991100"/>
            <a:ext cx="554990" cy="554990"/>
          </a:xfrm>
          <a:custGeom>
            <a:avLst/>
            <a:gdLst/>
            <a:ahLst/>
            <a:cxnLst/>
            <a:rect l="l" t="t" r="r" b="b"/>
            <a:pathLst>
              <a:path w="554990" h="554989" extrusionOk="0">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 name="Google Shape;415;p17"/>
          <p:cNvSpPr/>
          <p:nvPr/>
        </p:nvSpPr>
        <p:spPr>
          <a:xfrm>
            <a:off x="409194" y="6261353"/>
            <a:ext cx="428625" cy="428625"/>
          </a:xfrm>
          <a:custGeom>
            <a:avLst/>
            <a:gdLst/>
            <a:ahLst/>
            <a:cxnLst/>
            <a:rect l="l" t="t" r="r" b="b"/>
            <a:pathLst>
              <a:path w="428625" h="428625" extrusionOk="0">
                <a:moveTo>
                  <a:pt x="0" y="214121"/>
                </a:moveTo>
                <a:lnTo>
                  <a:pt x="5654" y="165023"/>
                </a:lnTo>
                <a:lnTo>
                  <a:pt x="21762" y="119953"/>
                </a:lnTo>
                <a:lnTo>
                  <a:pt x="47038" y="80197"/>
                </a:lnTo>
                <a:lnTo>
                  <a:pt x="80197" y="47038"/>
                </a:lnTo>
                <a:lnTo>
                  <a:pt x="119953" y="21762"/>
                </a:lnTo>
                <a:lnTo>
                  <a:pt x="165023" y="5654"/>
                </a:lnTo>
                <a:lnTo>
                  <a:pt x="214122" y="0"/>
                </a:lnTo>
                <a:lnTo>
                  <a:pt x="263220" y="5654"/>
                </a:lnTo>
                <a:lnTo>
                  <a:pt x="308290" y="21762"/>
                </a:lnTo>
                <a:lnTo>
                  <a:pt x="348046" y="47038"/>
                </a:lnTo>
                <a:lnTo>
                  <a:pt x="381205" y="80197"/>
                </a:lnTo>
                <a:lnTo>
                  <a:pt x="406481" y="119953"/>
                </a:lnTo>
                <a:lnTo>
                  <a:pt x="422589" y="165023"/>
                </a:lnTo>
                <a:lnTo>
                  <a:pt x="428244" y="214121"/>
                </a:lnTo>
                <a:lnTo>
                  <a:pt x="422589" y="263216"/>
                </a:lnTo>
                <a:lnTo>
                  <a:pt x="406481" y="308284"/>
                </a:lnTo>
                <a:lnTo>
                  <a:pt x="381205" y="348041"/>
                </a:lnTo>
                <a:lnTo>
                  <a:pt x="348046" y="381201"/>
                </a:lnTo>
                <a:lnTo>
                  <a:pt x="308290" y="406479"/>
                </a:lnTo>
                <a:lnTo>
                  <a:pt x="263220" y="422588"/>
                </a:lnTo>
                <a:lnTo>
                  <a:pt x="214122" y="428243"/>
                </a:lnTo>
                <a:lnTo>
                  <a:pt x="165023" y="422588"/>
                </a:lnTo>
                <a:lnTo>
                  <a:pt x="119953" y="406479"/>
                </a:lnTo>
                <a:lnTo>
                  <a:pt x="80197" y="381201"/>
                </a:lnTo>
                <a:lnTo>
                  <a:pt x="47038" y="348041"/>
                </a:lnTo>
                <a:lnTo>
                  <a:pt x="21762" y="308284"/>
                </a:lnTo>
                <a:lnTo>
                  <a:pt x="5654" y="263216"/>
                </a:lnTo>
                <a:lnTo>
                  <a:pt x="0" y="214121"/>
                </a:lnTo>
                <a:close/>
              </a:path>
            </a:pathLst>
          </a:custGeom>
          <a:noFill/>
          <a:ln w="28950" cap="flat" cmpd="sng">
            <a:solidFill>
              <a:srgbClr val="2C64E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 name="Google Shape;416;p17"/>
          <p:cNvSpPr/>
          <p:nvPr/>
        </p:nvSpPr>
        <p:spPr>
          <a:xfrm>
            <a:off x="445008" y="3994403"/>
            <a:ext cx="554990" cy="556260"/>
          </a:xfrm>
          <a:custGeom>
            <a:avLst/>
            <a:gdLst/>
            <a:ahLst/>
            <a:cxnLst/>
            <a:rect l="l" t="t" r="r" b="b"/>
            <a:pathLst>
              <a:path w="554990" h="556260" extrusionOk="0">
                <a:moveTo>
                  <a:pt x="277368" y="0"/>
                </a:moveTo>
                <a:lnTo>
                  <a:pt x="232377" y="3638"/>
                </a:lnTo>
                <a:lnTo>
                  <a:pt x="189697" y="14173"/>
                </a:lnTo>
                <a:lnTo>
                  <a:pt x="149900" y="31032"/>
                </a:lnTo>
                <a:lnTo>
                  <a:pt x="113557" y="53644"/>
                </a:lnTo>
                <a:lnTo>
                  <a:pt x="81238" y="81438"/>
                </a:lnTo>
                <a:lnTo>
                  <a:pt x="53515" y="113842"/>
                </a:lnTo>
                <a:lnTo>
                  <a:pt x="30959" y="150285"/>
                </a:lnTo>
                <a:lnTo>
                  <a:pt x="14140" y="190195"/>
                </a:lnTo>
                <a:lnTo>
                  <a:pt x="3630" y="233000"/>
                </a:lnTo>
                <a:lnTo>
                  <a:pt x="0" y="278129"/>
                </a:lnTo>
                <a:lnTo>
                  <a:pt x="3630" y="323259"/>
                </a:lnTo>
                <a:lnTo>
                  <a:pt x="14140" y="366064"/>
                </a:lnTo>
                <a:lnTo>
                  <a:pt x="30959" y="405974"/>
                </a:lnTo>
                <a:lnTo>
                  <a:pt x="53515" y="442417"/>
                </a:lnTo>
                <a:lnTo>
                  <a:pt x="81238" y="474821"/>
                </a:lnTo>
                <a:lnTo>
                  <a:pt x="113557" y="502615"/>
                </a:lnTo>
                <a:lnTo>
                  <a:pt x="149900" y="525227"/>
                </a:lnTo>
                <a:lnTo>
                  <a:pt x="189697" y="542086"/>
                </a:lnTo>
                <a:lnTo>
                  <a:pt x="232377" y="552621"/>
                </a:lnTo>
                <a:lnTo>
                  <a:pt x="277368" y="556259"/>
                </a:lnTo>
                <a:lnTo>
                  <a:pt x="322358" y="552621"/>
                </a:lnTo>
                <a:lnTo>
                  <a:pt x="365038" y="542086"/>
                </a:lnTo>
                <a:lnTo>
                  <a:pt x="404835" y="525227"/>
                </a:lnTo>
                <a:lnTo>
                  <a:pt x="441178" y="502615"/>
                </a:lnTo>
                <a:lnTo>
                  <a:pt x="473497" y="474821"/>
                </a:lnTo>
                <a:lnTo>
                  <a:pt x="501220" y="442417"/>
                </a:lnTo>
                <a:lnTo>
                  <a:pt x="523776" y="405974"/>
                </a:lnTo>
                <a:lnTo>
                  <a:pt x="540595" y="366064"/>
                </a:lnTo>
                <a:lnTo>
                  <a:pt x="551105" y="323259"/>
                </a:lnTo>
                <a:lnTo>
                  <a:pt x="554736" y="278129"/>
                </a:lnTo>
                <a:lnTo>
                  <a:pt x="551105" y="233000"/>
                </a:lnTo>
                <a:lnTo>
                  <a:pt x="540595" y="190195"/>
                </a:lnTo>
                <a:lnTo>
                  <a:pt x="523776" y="150285"/>
                </a:lnTo>
                <a:lnTo>
                  <a:pt x="501220" y="113842"/>
                </a:lnTo>
                <a:lnTo>
                  <a:pt x="473497" y="81438"/>
                </a:lnTo>
                <a:lnTo>
                  <a:pt x="441178" y="53644"/>
                </a:lnTo>
                <a:lnTo>
                  <a:pt x="404835" y="31032"/>
                </a:lnTo>
                <a:lnTo>
                  <a:pt x="365038" y="14173"/>
                </a:lnTo>
                <a:lnTo>
                  <a:pt x="322358" y="3638"/>
                </a:lnTo>
                <a:lnTo>
                  <a:pt x="277368" y="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 name="Google Shape;417;p17"/>
          <p:cNvSpPr txBox="1"/>
          <p:nvPr/>
        </p:nvSpPr>
        <p:spPr>
          <a:xfrm>
            <a:off x="432612" y="953769"/>
            <a:ext cx="4838700" cy="5681345"/>
          </a:xfrm>
          <a:prstGeom prst="rect">
            <a:avLst/>
          </a:prstGeom>
          <a:noFill/>
          <a:ln>
            <a:noFill/>
          </a:ln>
        </p:spPr>
        <p:txBody>
          <a:bodyPr spcFirstLastPara="1" wrap="square" lIns="0" tIns="12700" rIns="0" bIns="0" anchor="t" anchorCtr="0">
            <a:spAutoFit/>
          </a:bodyPr>
          <a:lstStyle/>
          <a:p>
            <a:pPr marL="12700" marR="41275" lvl="0" indent="0" algn="l" rtl="0">
              <a:lnSpc>
                <a:spcPct val="100000"/>
              </a:lnSpc>
              <a:spcBef>
                <a:spcPts val="0"/>
              </a:spcBef>
              <a:spcAft>
                <a:spcPts val="0"/>
              </a:spcAft>
              <a:buNone/>
            </a:pPr>
            <a:r>
              <a:rPr lang="en-US" sz="1800">
                <a:solidFill>
                  <a:srgbClr val="585858"/>
                </a:solidFill>
                <a:latin typeface="Quattrocento Sans"/>
                <a:ea typeface="Quattrocento Sans"/>
                <a:cs typeface="Quattrocento Sans"/>
                <a:sym typeface="Quattrocento Sans"/>
              </a:rPr>
              <a:t>Cloud-hosted pipelines for Linux, Windows and  macOS, with unlimited minutes for open source</a:t>
            </a:r>
            <a:endParaRPr sz="1800">
              <a:solidFill>
                <a:schemeClr val="dk1"/>
              </a:solidFill>
              <a:latin typeface="Quattrocento Sans"/>
              <a:ea typeface="Quattrocento Sans"/>
              <a:cs typeface="Quattrocento Sans"/>
              <a:sym typeface="Quattrocento Sans"/>
            </a:endParaRPr>
          </a:p>
          <a:p>
            <a:pPr marL="815975" marR="0" lvl="0" indent="0" algn="l" rtl="0">
              <a:lnSpc>
                <a:spcPct val="100000"/>
              </a:lnSpc>
              <a:spcBef>
                <a:spcPts val="1365"/>
              </a:spcBef>
              <a:spcAft>
                <a:spcPts val="0"/>
              </a:spcAft>
              <a:buNone/>
            </a:pPr>
            <a:r>
              <a:rPr lang="en-US" sz="1800" b="1">
                <a:solidFill>
                  <a:srgbClr val="585858"/>
                </a:solidFill>
                <a:latin typeface="Quattrocento Sans"/>
                <a:ea typeface="Quattrocento Sans"/>
                <a:cs typeface="Quattrocento Sans"/>
                <a:sym typeface="Quattrocento Sans"/>
              </a:rPr>
              <a:t>Any language, any platform, any cloud</a:t>
            </a:r>
            <a:endParaRPr sz="1800">
              <a:solidFill>
                <a:schemeClr val="dk1"/>
              </a:solidFill>
              <a:latin typeface="Quattrocento Sans"/>
              <a:ea typeface="Quattrocento Sans"/>
              <a:cs typeface="Quattrocento Sans"/>
              <a:sym typeface="Quattrocento Sans"/>
            </a:endParaRPr>
          </a:p>
          <a:p>
            <a:pPr marL="815975" marR="309880" lvl="0" indent="0" algn="l" rtl="0">
              <a:lnSpc>
                <a:spcPct val="100000"/>
              </a:lnSpc>
              <a:spcBef>
                <a:spcPts val="35"/>
              </a:spcBef>
              <a:spcAft>
                <a:spcPts val="0"/>
              </a:spcAft>
              <a:buNone/>
            </a:pPr>
            <a:r>
              <a:rPr lang="en-US" sz="1200">
                <a:solidFill>
                  <a:srgbClr val="585858"/>
                </a:solidFill>
                <a:latin typeface="Quattrocento Sans"/>
                <a:ea typeface="Quattrocento Sans"/>
                <a:cs typeface="Quattrocento Sans"/>
                <a:sym typeface="Quattrocento Sans"/>
              </a:rPr>
              <a:t>Build, test, and deploy Node.js, Python, Java, PHP, Ruby,  C/C++, .NET, Android, and iOS apps. Run in parallel on  Linux, macOS, and Windows. Deploy to Azure, AWS,  GCP or on-premises</a:t>
            </a:r>
            <a:endParaRPr sz="1200">
              <a:solidFill>
                <a:schemeClr val="dk1"/>
              </a:solidFill>
              <a:latin typeface="Quattrocento Sans"/>
              <a:ea typeface="Quattrocento Sans"/>
              <a:cs typeface="Quattrocento Sans"/>
              <a:sym typeface="Quattrocento Sans"/>
            </a:endParaRPr>
          </a:p>
          <a:p>
            <a:pPr marL="815975" marR="0" lvl="0" indent="0" algn="l" rtl="0">
              <a:lnSpc>
                <a:spcPct val="118888"/>
              </a:lnSpc>
              <a:spcBef>
                <a:spcPts val="1050"/>
              </a:spcBef>
              <a:spcAft>
                <a:spcPts val="0"/>
              </a:spcAft>
              <a:buNone/>
            </a:pPr>
            <a:r>
              <a:rPr lang="en-US" sz="1800" b="1">
                <a:solidFill>
                  <a:srgbClr val="585858"/>
                </a:solidFill>
                <a:latin typeface="Quattrocento Sans"/>
                <a:ea typeface="Quattrocento Sans"/>
                <a:cs typeface="Quattrocento Sans"/>
                <a:sym typeface="Quattrocento Sans"/>
              </a:rPr>
              <a:t>Extensible</a:t>
            </a:r>
            <a:endParaRPr sz="1800">
              <a:solidFill>
                <a:schemeClr val="dk1"/>
              </a:solidFill>
              <a:latin typeface="Quattrocento Sans"/>
              <a:ea typeface="Quattrocento Sans"/>
              <a:cs typeface="Quattrocento Sans"/>
              <a:sym typeface="Quattrocento Sans"/>
            </a:endParaRPr>
          </a:p>
          <a:p>
            <a:pPr marL="815975" marR="525145" lvl="0" indent="0" algn="l" rtl="0">
              <a:lnSpc>
                <a:spcPct val="120000"/>
              </a:lnSpc>
              <a:spcBef>
                <a:spcPts val="30"/>
              </a:spcBef>
              <a:spcAft>
                <a:spcPts val="0"/>
              </a:spcAft>
              <a:buNone/>
            </a:pPr>
            <a:r>
              <a:rPr lang="en-US" sz="1200">
                <a:solidFill>
                  <a:srgbClr val="585858"/>
                </a:solidFill>
                <a:latin typeface="Quattrocento Sans"/>
                <a:ea typeface="Quattrocento Sans"/>
                <a:cs typeface="Quattrocento Sans"/>
                <a:sym typeface="Quattrocento Sans"/>
              </a:rPr>
              <a:t>Explore and implement a wide range of community-  built build, test, and deployment tasks, along with  hundreds of extensions from Slack to SonarCloud.</a:t>
            </a:r>
            <a:endParaRPr sz="1200">
              <a:solidFill>
                <a:schemeClr val="dk1"/>
              </a:solidFill>
              <a:latin typeface="Quattrocento Sans"/>
              <a:ea typeface="Quattrocento Sans"/>
              <a:cs typeface="Quattrocento Sans"/>
              <a:sym typeface="Quattrocento Sans"/>
            </a:endParaRPr>
          </a:p>
          <a:p>
            <a:pPr marL="815975" marR="0" lvl="0" indent="0" algn="l" rtl="0">
              <a:lnSpc>
                <a:spcPct val="115833"/>
              </a:lnSpc>
              <a:spcBef>
                <a:spcPts val="0"/>
              </a:spcBef>
              <a:spcAft>
                <a:spcPts val="0"/>
              </a:spcAft>
              <a:buNone/>
            </a:pPr>
            <a:r>
              <a:rPr lang="en-US" sz="1200">
                <a:solidFill>
                  <a:srgbClr val="585858"/>
                </a:solidFill>
                <a:latin typeface="Quattrocento Sans"/>
                <a:ea typeface="Quattrocento Sans"/>
                <a:cs typeface="Quattrocento Sans"/>
                <a:sym typeface="Quattrocento Sans"/>
              </a:rPr>
              <a:t>Support for YAML, reporting and more</a:t>
            </a:r>
            <a:endParaRPr sz="1200">
              <a:solidFill>
                <a:schemeClr val="dk1"/>
              </a:solidFill>
              <a:latin typeface="Quattrocento Sans"/>
              <a:ea typeface="Quattrocento Sans"/>
              <a:cs typeface="Quattrocento Sans"/>
              <a:sym typeface="Quattrocento Sans"/>
            </a:endParaRPr>
          </a:p>
          <a:p>
            <a:pPr marL="815975" marR="0" lvl="0" indent="0" algn="l" rtl="0">
              <a:lnSpc>
                <a:spcPct val="116388"/>
              </a:lnSpc>
              <a:spcBef>
                <a:spcPts val="1190"/>
              </a:spcBef>
              <a:spcAft>
                <a:spcPts val="0"/>
              </a:spcAft>
              <a:buNone/>
            </a:pPr>
            <a:r>
              <a:rPr lang="en-US" sz="1800" b="1">
                <a:solidFill>
                  <a:srgbClr val="585858"/>
                </a:solidFill>
                <a:latin typeface="Quattrocento Sans"/>
                <a:ea typeface="Quattrocento Sans"/>
                <a:cs typeface="Quattrocento Sans"/>
                <a:sym typeface="Quattrocento Sans"/>
              </a:rPr>
              <a:t>Containers and Kubernetes</a:t>
            </a:r>
            <a:endParaRPr sz="1800">
              <a:solidFill>
                <a:schemeClr val="dk1"/>
              </a:solidFill>
              <a:latin typeface="Quattrocento Sans"/>
              <a:ea typeface="Quattrocento Sans"/>
              <a:cs typeface="Quattrocento Sans"/>
              <a:sym typeface="Quattrocento Sans"/>
            </a:endParaRPr>
          </a:p>
          <a:p>
            <a:pPr marL="815975" marR="0" lvl="0" indent="0" algn="l" rtl="0">
              <a:lnSpc>
                <a:spcPct val="114583"/>
              </a:lnSpc>
              <a:spcBef>
                <a:spcPts val="0"/>
              </a:spcBef>
              <a:spcAft>
                <a:spcPts val="0"/>
              </a:spcAft>
              <a:buNone/>
            </a:pPr>
            <a:r>
              <a:rPr lang="en-US" sz="1200">
                <a:solidFill>
                  <a:srgbClr val="585858"/>
                </a:solidFill>
                <a:latin typeface="Quattrocento Sans"/>
                <a:ea typeface="Quattrocento Sans"/>
                <a:cs typeface="Quattrocento Sans"/>
                <a:sym typeface="Quattrocento Sans"/>
              </a:rPr>
              <a:t>Easily build and push images to container registries like</a:t>
            </a:r>
            <a:endParaRPr sz="1200">
              <a:solidFill>
                <a:schemeClr val="dk1"/>
              </a:solidFill>
              <a:latin typeface="Quattrocento Sans"/>
              <a:ea typeface="Quattrocento Sans"/>
              <a:cs typeface="Quattrocento Sans"/>
              <a:sym typeface="Quattrocento Sans"/>
            </a:endParaRPr>
          </a:p>
          <a:p>
            <a:pPr marL="815975" marR="684530" lvl="0" indent="0" algn="l" rtl="0">
              <a:lnSpc>
                <a:spcPct val="100000"/>
              </a:lnSpc>
              <a:spcBef>
                <a:spcPts val="0"/>
              </a:spcBef>
              <a:spcAft>
                <a:spcPts val="0"/>
              </a:spcAft>
              <a:buNone/>
            </a:pPr>
            <a:r>
              <a:rPr lang="en-US" sz="1200">
                <a:solidFill>
                  <a:srgbClr val="585858"/>
                </a:solidFill>
                <a:latin typeface="Quattrocento Sans"/>
                <a:ea typeface="Quattrocento Sans"/>
                <a:cs typeface="Quattrocento Sans"/>
                <a:sym typeface="Quattrocento Sans"/>
              </a:rPr>
              <a:t>Docker Hub and Azure Container Registry. Deploy  containers to individual hosts or Kubernetes.</a:t>
            </a:r>
            <a:endParaRPr sz="1200">
              <a:solidFill>
                <a:schemeClr val="dk1"/>
              </a:solidFill>
              <a:latin typeface="Quattrocento Sans"/>
              <a:ea typeface="Quattrocento Sans"/>
              <a:cs typeface="Quattrocento Sans"/>
              <a:sym typeface="Quattrocento Sans"/>
            </a:endParaRPr>
          </a:p>
          <a:p>
            <a:pPr marL="815975" marR="0" lvl="0" indent="0" algn="l" rtl="0">
              <a:lnSpc>
                <a:spcPct val="100000"/>
              </a:lnSpc>
              <a:spcBef>
                <a:spcPts val="1290"/>
              </a:spcBef>
              <a:spcAft>
                <a:spcPts val="0"/>
              </a:spcAft>
              <a:buNone/>
            </a:pPr>
            <a:r>
              <a:rPr lang="en-US" sz="1800" b="1">
                <a:solidFill>
                  <a:srgbClr val="585858"/>
                </a:solidFill>
                <a:latin typeface="Quattrocento Sans"/>
                <a:ea typeface="Quattrocento Sans"/>
                <a:cs typeface="Quattrocento Sans"/>
                <a:sym typeface="Quattrocento Sans"/>
              </a:rPr>
              <a:t>Best-in-class for open source</a:t>
            </a:r>
            <a:endParaRPr sz="1800">
              <a:solidFill>
                <a:schemeClr val="dk1"/>
              </a:solidFill>
              <a:latin typeface="Quattrocento Sans"/>
              <a:ea typeface="Quattrocento Sans"/>
              <a:cs typeface="Quattrocento Sans"/>
              <a:sym typeface="Quattrocento Sans"/>
            </a:endParaRPr>
          </a:p>
          <a:p>
            <a:pPr marL="815975" marR="239395" lvl="0" indent="0" algn="l" rtl="0">
              <a:lnSpc>
                <a:spcPct val="100000"/>
              </a:lnSpc>
              <a:spcBef>
                <a:spcPts val="125"/>
              </a:spcBef>
              <a:spcAft>
                <a:spcPts val="0"/>
              </a:spcAft>
              <a:buNone/>
            </a:pPr>
            <a:r>
              <a:rPr lang="en-US" sz="1200">
                <a:solidFill>
                  <a:srgbClr val="585858"/>
                </a:solidFill>
                <a:latin typeface="Quattrocento Sans"/>
                <a:ea typeface="Quattrocento Sans"/>
                <a:cs typeface="Quattrocento Sans"/>
                <a:sym typeface="Quattrocento Sans"/>
              </a:rPr>
              <a:t>Ensure fast continuous integration/continuous delivery  (CI/CD) pipelines for every open source project. Get  unlimited build minutes for all open source projects with  up to 10 free parallel jobs across Linux, macOS and  Windows</a:t>
            </a:r>
            <a:endParaRPr sz="1200">
              <a:solidFill>
                <a:schemeClr val="dk1"/>
              </a:solidFill>
              <a:latin typeface="Quattrocento Sans"/>
              <a:ea typeface="Quattrocento Sans"/>
              <a:cs typeface="Quattrocento Sans"/>
              <a:sym typeface="Quattrocento Sans"/>
            </a:endParaRPr>
          </a:p>
          <a:p>
            <a:pPr marL="53975" marR="0" lvl="0" indent="0" algn="l" rtl="0">
              <a:lnSpc>
                <a:spcPct val="100000"/>
              </a:lnSpc>
              <a:spcBef>
                <a:spcPts val="1240"/>
              </a:spcBef>
              <a:spcAft>
                <a:spcPts val="0"/>
              </a:spcAft>
              <a:buNone/>
            </a:pPr>
            <a:r>
              <a:rPr lang="en-US" sz="2000">
                <a:solidFill>
                  <a:srgbClr val="2C64E0"/>
                </a:solidFill>
                <a:latin typeface="Noto Sans Symbols"/>
                <a:ea typeface="Noto Sans Symbols"/>
                <a:cs typeface="Noto Sans Symbols"/>
                <a:sym typeface="Noto Sans Symbols"/>
              </a:rPr>
              <a:t>🡺</a:t>
            </a:r>
            <a:r>
              <a:rPr lang="en-US" sz="2000">
                <a:solidFill>
                  <a:srgbClr val="2C64E0"/>
                </a:solidFill>
                <a:latin typeface="Times New Roman"/>
                <a:ea typeface="Times New Roman"/>
                <a:cs typeface="Times New Roman"/>
                <a:sym typeface="Times New Roman"/>
              </a:rPr>
              <a:t>	</a:t>
            </a:r>
            <a:r>
              <a:rPr lang="en-US" sz="2000" b="1">
                <a:solidFill>
                  <a:srgbClr val="2C64E0"/>
                </a:solidFill>
                <a:latin typeface="Quattrocento Sans"/>
                <a:ea typeface="Quattrocento Sans"/>
                <a:cs typeface="Quattrocento Sans"/>
                <a:sym typeface="Quattrocento Sans"/>
              </a:rPr>
              <a:t>https://azure.com/pipelines</a:t>
            </a:r>
            <a:endParaRPr sz="2000">
              <a:solidFill>
                <a:schemeClr val="dk1"/>
              </a:solidFill>
              <a:latin typeface="Quattrocento Sans"/>
              <a:ea typeface="Quattrocento Sans"/>
              <a:cs typeface="Quattrocento Sans"/>
              <a:sym typeface="Quattrocento Sans"/>
            </a:endParaRPr>
          </a:p>
        </p:txBody>
      </p:sp>
      <p:sp>
        <p:nvSpPr>
          <p:cNvPr id="418" name="Google Shape;418;p17"/>
          <p:cNvSpPr/>
          <p:nvPr/>
        </p:nvSpPr>
        <p:spPr>
          <a:xfrm>
            <a:off x="551687" y="1836419"/>
            <a:ext cx="342900" cy="32613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 name="Google Shape;419;p17"/>
          <p:cNvSpPr/>
          <p:nvPr/>
        </p:nvSpPr>
        <p:spPr>
          <a:xfrm>
            <a:off x="559308" y="2973323"/>
            <a:ext cx="284988" cy="3429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 name="Google Shape;420;p17"/>
          <p:cNvSpPr/>
          <p:nvPr/>
        </p:nvSpPr>
        <p:spPr>
          <a:xfrm>
            <a:off x="551687" y="4094988"/>
            <a:ext cx="342900" cy="3429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 name="Google Shape;421;p17"/>
          <p:cNvSpPr/>
          <p:nvPr/>
        </p:nvSpPr>
        <p:spPr>
          <a:xfrm>
            <a:off x="537972" y="5088635"/>
            <a:ext cx="361188" cy="362712"/>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422;p17"/>
          <p:cNvSpPr/>
          <p:nvPr/>
        </p:nvSpPr>
        <p:spPr>
          <a:xfrm>
            <a:off x="6275832" y="1546859"/>
            <a:ext cx="6160008" cy="4431792"/>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26"/>
        <p:cNvGrpSpPr/>
        <p:nvPr/>
      </p:nvGrpSpPr>
      <p:grpSpPr>
        <a:xfrm>
          <a:off x="0" y="0"/>
          <a:ext cx="0" cy="0"/>
          <a:chOff x="0" y="0"/>
          <a:chExt cx="0" cy="0"/>
        </a:xfrm>
      </p:grpSpPr>
      <p:sp>
        <p:nvSpPr>
          <p:cNvPr id="427" name="Google Shape;427;p18"/>
          <p:cNvSpPr/>
          <p:nvPr/>
        </p:nvSpPr>
        <p:spPr>
          <a:xfrm>
            <a:off x="4730467" y="247784"/>
            <a:ext cx="7705373" cy="67473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28;p18"/>
          <p:cNvSpPr/>
          <p:nvPr/>
        </p:nvSpPr>
        <p:spPr>
          <a:xfrm>
            <a:off x="6251447" y="1498091"/>
            <a:ext cx="6184391" cy="450342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29;p18"/>
          <p:cNvSpPr txBox="1"/>
          <p:nvPr/>
        </p:nvSpPr>
        <p:spPr>
          <a:xfrm>
            <a:off x="422249" y="3195903"/>
            <a:ext cx="4423410" cy="57467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600" b="1">
                <a:solidFill>
                  <a:srgbClr val="0078D6"/>
                </a:solidFill>
                <a:latin typeface="Quattrocento Sans"/>
                <a:ea typeface="Quattrocento Sans"/>
                <a:cs typeface="Quattrocento Sans"/>
                <a:sym typeface="Quattrocento Sans"/>
              </a:rPr>
              <a:t>Integrated with GitHub</a:t>
            </a:r>
            <a:endParaRPr sz="3600">
              <a:solidFill>
                <a:schemeClr val="dk1"/>
              </a:solidFill>
              <a:latin typeface="Quattrocento Sans"/>
              <a:ea typeface="Quattrocento Sans"/>
              <a:cs typeface="Quattrocento Sans"/>
              <a:sym typeface="Quattrocento Sans"/>
            </a:endParaRPr>
          </a:p>
        </p:txBody>
      </p:sp>
      <p:sp>
        <p:nvSpPr>
          <p:cNvPr id="430" name="Google Shape;430;p18"/>
          <p:cNvSpPr txBox="1"/>
          <p:nvPr/>
        </p:nvSpPr>
        <p:spPr>
          <a:xfrm>
            <a:off x="422249" y="4275582"/>
            <a:ext cx="5048250" cy="1305560"/>
          </a:xfrm>
          <a:prstGeom prst="rect">
            <a:avLst/>
          </a:prstGeom>
          <a:noFill/>
          <a:ln>
            <a:noFill/>
          </a:ln>
        </p:spPr>
        <p:txBody>
          <a:bodyPr spcFirstLastPara="1" wrap="square" lIns="0" tIns="12050" rIns="0" bIns="0" anchor="t" anchorCtr="0">
            <a:spAutoFit/>
          </a:bodyPr>
          <a:lstStyle/>
          <a:p>
            <a:pPr marL="12700" marR="5080" lvl="0" indent="0" algn="l" rtl="0">
              <a:lnSpc>
                <a:spcPct val="100000"/>
              </a:lnSpc>
              <a:spcBef>
                <a:spcPts val="0"/>
              </a:spcBef>
              <a:spcAft>
                <a:spcPts val="0"/>
              </a:spcAft>
              <a:buNone/>
            </a:pPr>
            <a:r>
              <a:rPr lang="en-US" sz="2800">
                <a:solidFill>
                  <a:schemeClr val="dk1"/>
                </a:solidFill>
                <a:latin typeface="Quattrocento Sans"/>
                <a:ea typeface="Quattrocento Sans"/>
                <a:cs typeface="Quattrocento Sans"/>
                <a:sym typeface="Quattrocento Sans"/>
              </a:rPr>
              <a:t>Azure Pipelines available now to  any developer from the GitHub  Marketplace</a:t>
            </a:r>
            <a:endParaRPr sz="2800">
              <a:solidFill>
                <a:schemeClr val="dk1"/>
              </a:solidFill>
              <a:latin typeface="Quattrocento Sans"/>
              <a:ea typeface="Quattrocento Sans"/>
              <a:cs typeface="Quattrocento Sans"/>
              <a:sym typeface="Quattrocento Sans"/>
            </a:endParaRPr>
          </a:p>
        </p:txBody>
      </p:sp>
      <p:sp>
        <p:nvSpPr>
          <p:cNvPr id="431" name="Google Shape;431;p18"/>
          <p:cNvSpPr/>
          <p:nvPr/>
        </p:nvSpPr>
        <p:spPr>
          <a:xfrm>
            <a:off x="234487" y="1155325"/>
            <a:ext cx="2225052" cy="189254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435"/>
        <p:cNvGrpSpPr/>
        <p:nvPr/>
      </p:nvGrpSpPr>
      <p:grpSpPr>
        <a:xfrm>
          <a:off x="0" y="0"/>
          <a:ext cx="0" cy="0"/>
          <a:chOff x="0" y="0"/>
          <a:chExt cx="0" cy="0"/>
        </a:xfrm>
      </p:grpSpPr>
      <p:sp>
        <p:nvSpPr>
          <p:cNvPr id="436" name="Google Shape;436;p19"/>
          <p:cNvSpPr txBox="1">
            <a:spLocks noGrp="1"/>
          </p:cNvSpPr>
          <p:nvPr>
            <p:ph type="title"/>
          </p:nvPr>
        </p:nvSpPr>
        <p:spPr>
          <a:xfrm>
            <a:off x="422249" y="2028189"/>
            <a:ext cx="3629660" cy="690574"/>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400"/>
              <a:t>Azure Pipelines</a:t>
            </a:r>
            <a:endParaRPr sz="4400"/>
          </a:p>
        </p:txBody>
      </p:sp>
      <p:sp>
        <p:nvSpPr>
          <p:cNvPr id="437" name="Google Shape;437;p19"/>
          <p:cNvSpPr txBox="1"/>
          <p:nvPr/>
        </p:nvSpPr>
        <p:spPr>
          <a:xfrm>
            <a:off x="422249" y="3408121"/>
            <a:ext cx="5132705" cy="2063750"/>
          </a:xfrm>
          <a:prstGeom prst="rect">
            <a:avLst/>
          </a:prstGeom>
          <a:noFill/>
          <a:ln>
            <a:noFill/>
          </a:ln>
        </p:spPr>
        <p:txBody>
          <a:bodyPr spcFirstLastPara="1" wrap="square" lIns="0" tIns="12050" rIns="0" bIns="0" anchor="t" anchorCtr="0">
            <a:spAutoFit/>
          </a:bodyPr>
          <a:lstStyle/>
          <a:p>
            <a:pPr marL="12700" marR="33655" lvl="0" indent="0" algn="l" rtl="0">
              <a:lnSpc>
                <a:spcPct val="100000"/>
              </a:lnSpc>
              <a:spcBef>
                <a:spcPts val="0"/>
              </a:spcBef>
              <a:spcAft>
                <a:spcPts val="0"/>
              </a:spcAft>
              <a:buNone/>
            </a:pPr>
            <a:r>
              <a:rPr lang="en-US" sz="2800">
                <a:solidFill>
                  <a:schemeClr val="dk1"/>
                </a:solidFill>
                <a:latin typeface="Quattrocento Sans"/>
                <a:ea typeface="Quattrocento Sans"/>
                <a:cs typeface="Quattrocento Sans"/>
                <a:sym typeface="Quattrocento Sans"/>
              </a:rPr>
              <a:t>Free </a:t>
            </a:r>
            <a:r>
              <a:rPr lang="en-US" sz="2800" b="1">
                <a:solidFill>
                  <a:schemeClr val="dk1"/>
                </a:solidFill>
                <a:latin typeface="Quattrocento Sans"/>
                <a:ea typeface="Quattrocento Sans"/>
                <a:cs typeface="Quattrocento Sans"/>
                <a:sym typeface="Quattrocento Sans"/>
              </a:rPr>
              <a:t>unlimited </a:t>
            </a:r>
            <a:r>
              <a:rPr lang="en-US" sz="2800">
                <a:solidFill>
                  <a:schemeClr val="dk1"/>
                </a:solidFill>
                <a:latin typeface="Quattrocento Sans"/>
                <a:ea typeface="Quattrocento Sans"/>
                <a:cs typeface="Quattrocento Sans"/>
                <a:sym typeface="Quattrocento Sans"/>
              </a:rPr>
              <a:t>build minutes for  public projects</a:t>
            </a:r>
            <a:endParaRPr sz="2800">
              <a:solidFill>
                <a:schemeClr val="dk1"/>
              </a:solidFill>
              <a:latin typeface="Quattrocento Sans"/>
              <a:ea typeface="Quattrocento Sans"/>
              <a:cs typeface="Quattrocento Sans"/>
              <a:sym typeface="Quattrocento Sans"/>
            </a:endParaRPr>
          </a:p>
          <a:p>
            <a:pPr marL="12700" marR="5080" lvl="0" indent="0" algn="l" rtl="0">
              <a:lnSpc>
                <a:spcPct val="100000"/>
              </a:lnSpc>
              <a:spcBef>
                <a:spcPts val="2610"/>
              </a:spcBef>
              <a:spcAft>
                <a:spcPts val="0"/>
              </a:spcAft>
              <a:buNone/>
            </a:pPr>
            <a:r>
              <a:rPr lang="en-US" sz="2800">
                <a:solidFill>
                  <a:schemeClr val="dk1"/>
                </a:solidFill>
                <a:latin typeface="Quattrocento Sans"/>
                <a:ea typeface="Quattrocento Sans"/>
                <a:cs typeface="Quattrocento Sans"/>
                <a:sym typeface="Quattrocento Sans"/>
              </a:rPr>
              <a:t>Up to 10 free parallel jobs across  Windows, Linux and macOS</a:t>
            </a:r>
            <a:endParaRPr sz="2800">
              <a:solidFill>
                <a:schemeClr val="dk1"/>
              </a:solidFill>
              <a:latin typeface="Quattrocento Sans"/>
              <a:ea typeface="Quattrocento Sans"/>
              <a:cs typeface="Quattrocento Sans"/>
              <a:sym typeface="Quattrocento Sans"/>
            </a:endParaRPr>
          </a:p>
        </p:txBody>
      </p:sp>
      <p:sp>
        <p:nvSpPr>
          <p:cNvPr id="438" name="Google Shape;438;p19"/>
          <p:cNvSpPr/>
          <p:nvPr/>
        </p:nvSpPr>
        <p:spPr>
          <a:xfrm>
            <a:off x="6333744" y="0"/>
            <a:ext cx="6102350" cy="6995159"/>
          </a:xfrm>
          <a:custGeom>
            <a:avLst/>
            <a:gdLst/>
            <a:ahLst/>
            <a:cxnLst/>
            <a:rect l="l" t="t" r="r" b="b"/>
            <a:pathLst>
              <a:path w="6102350" h="6995159" extrusionOk="0">
                <a:moveTo>
                  <a:pt x="0" y="6995159"/>
                </a:moveTo>
                <a:lnTo>
                  <a:pt x="6102096" y="6995159"/>
                </a:lnTo>
                <a:lnTo>
                  <a:pt x="6102096" y="0"/>
                </a:lnTo>
                <a:lnTo>
                  <a:pt x="0" y="0"/>
                </a:lnTo>
                <a:lnTo>
                  <a:pt x="0" y="6995159"/>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 name="Google Shape;439;p19"/>
          <p:cNvSpPr/>
          <p:nvPr/>
        </p:nvSpPr>
        <p:spPr>
          <a:xfrm>
            <a:off x="434340" y="713231"/>
            <a:ext cx="1245108" cy="124510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 name="Google Shape;440;p19"/>
          <p:cNvSpPr txBox="1"/>
          <p:nvPr/>
        </p:nvSpPr>
        <p:spPr>
          <a:xfrm>
            <a:off x="6933438" y="3012185"/>
            <a:ext cx="2439162" cy="574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600" b="1" dirty="0">
                <a:solidFill>
                  <a:srgbClr val="FFFFFF"/>
                </a:solidFill>
                <a:latin typeface="Quattrocento Sans"/>
                <a:ea typeface="Quattrocento Sans"/>
                <a:cs typeface="Quattrocento Sans"/>
                <a:sym typeface="Quattrocento Sans"/>
              </a:rPr>
              <a:t>Microsoft</a:t>
            </a:r>
            <a:endParaRPr sz="3600" dirty="0">
              <a:solidFill>
                <a:schemeClr val="dk1"/>
              </a:solidFill>
              <a:latin typeface="Quattrocento Sans"/>
              <a:ea typeface="Quattrocento Sans"/>
              <a:cs typeface="Quattrocento Sans"/>
              <a:sym typeface="Quattrocento Sans"/>
            </a:endParaRPr>
          </a:p>
        </p:txBody>
      </p:sp>
      <p:sp>
        <p:nvSpPr>
          <p:cNvPr id="441" name="Google Shape;441;p19"/>
          <p:cNvSpPr txBox="1"/>
          <p:nvPr/>
        </p:nvSpPr>
        <p:spPr>
          <a:xfrm>
            <a:off x="9493758" y="3012185"/>
            <a:ext cx="2850642" cy="574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600" b="1" dirty="0">
                <a:solidFill>
                  <a:srgbClr val="FFFFFF"/>
                </a:solidFill>
                <a:latin typeface="Quattrocento Sans"/>
                <a:ea typeface="Quattrocento Sans"/>
                <a:cs typeface="Quattrocento Sans"/>
                <a:sym typeface="Quattrocento Sans"/>
              </a:rPr>
              <a:t>Open Source</a:t>
            </a:r>
            <a:endParaRPr sz="3600" dirty="0">
              <a:solidFill>
                <a:schemeClr val="dk1"/>
              </a:solidFill>
              <a:latin typeface="Quattrocento Sans"/>
              <a:ea typeface="Quattrocento Sans"/>
              <a:cs typeface="Quattrocento Sans"/>
              <a:sym typeface="Quattrocento Sans"/>
            </a:endParaRPr>
          </a:p>
        </p:txBody>
      </p:sp>
      <p:sp>
        <p:nvSpPr>
          <p:cNvPr id="442" name="Google Shape;442;p19"/>
          <p:cNvSpPr/>
          <p:nvPr/>
        </p:nvSpPr>
        <p:spPr>
          <a:xfrm>
            <a:off x="8807195" y="2921507"/>
            <a:ext cx="783335" cy="78333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 name="Google Shape;443;p19"/>
          <p:cNvSpPr/>
          <p:nvPr/>
        </p:nvSpPr>
        <p:spPr>
          <a:xfrm>
            <a:off x="409194" y="6261353"/>
            <a:ext cx="428625" cy="428625"/>
          </a:xfrm>
          <a:custGeom>
            <a:avLst/>
            <a:gdLst/>
            <a:ahLst/>
            <a:cxnLst/>
            <a:rect l="l" t="t" r="r" b="b"/>
            <a:pathLst>
              <a:path w="428625" h="428625" extrusionOk="0">
                <a:moveTo>
                  <a:pt x="0" y="214121"/>
                </a:moveTo>
                <a:lnTo>
                  <a:pt x="5654" y="165023"/>
                </a:lnTo>
                <a:lnTo>
                  <a:pt x="21762" y="119953"/>
                </a:lnTo>
                <a:lnTo>
                  <a:pt x="47038" y="80197"/>
                </a:lnTo>
                <a:lnTo>
                  <a:pt x="80197" y="47038"/>
                </a:lnTo>
                <a:lnTo>
                  <a:pt x="119953" y="21762"/>
                </a:lnTo>
                <a:lnTo>
                  <a:pt x="165023" y="5654"/>
                </a:lnTo>
                <a:lnTo>
                  <a:pt x="214122" y="0"/>
                </a:lnTo>
                <a:lnTo>
                  <a:pt x="263220" y="5654"/>
                </a:lnTo>
                <a:lnTo>
                  <a:pt x="308290" y="21762"/>
                </a:lnTo>
                <a:lnTo>
                  <a:pt x="348046" y="47038"/>
                </a:lnTo>
                <a:lnTo>
                  <a:pt x="381205" y="80197"/>
                </a:lnTo>
                <a:lnTo>
                  <a:pt x="406481" y="119953"/>
                </a:lnTo>
                <a:lnTo>
                  <a:pt x="422589" y="165023"/>
                </a:lnTo>
                <a:lnTo>
                  <a:pt x="428244" y="214121"/>
                </a:lnTo>
                <a:lnTo>
                  <a:pt x="422589" y="263216"/>
                </a:lnTo>
                <a:lnTo>
                  <a:pt x="406481" y="308284"/>
                </a:lnTo>
                <a:lnTo>
                  <a:pt x="381205" y="348041"/>
                </a:lnTo>
                <a:lnTo>
                  <a:pt x="348046" y="381201"/>
                </a:lnTo>
                <a:lnTo>
                  <a:pt x="308290" y="406479"/>
                </a:lnTo>
                <a:lnTo>
                  <a:pt x="263220" y="422588"/>
                </a:lnTo>
                <a:lnTo>
                  <a:pt x="214122" y="428243"/>
                </a:lnTo>
                <a:lnTo>
                  <a:pt x="165023" y="422588"/>
                </a:lnTo>
                <a:lnTo>
                  <a:pt x="119953" y="406479"/>
                </a:lnTo>
                <a:lnTo>
                  <a:pt x="80197" y="381201"/>
                </a:lnTo>
                <a:lnTo>
                  <a:pt x="47038" y="348041"/>
                </a:lnTo>
                <a:lnTo>
                  <a:pt x="21762" y="308284"/>
                </a:lnTo>
                <a:lnTo>
                  <a:pt x="5654" y="263216"/>
                </a:lnTo>
                <a:lnTo>
                  <a:pt x="0" y="214121"/>
                </a:lnTo>
                <a:close/>
              </a:path>
            </a:pathLst>
          </a:custGeom>
          <a:noFill/>
          <a:ln w="28950" cap="flat" cmpd="sng">
            <a:solidFill>
              <a:srgbClr val="2C64E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444;p19"/>
          <p:cNvSpPr txBox="1"/>
          <p:nvPr/>
        </p:nvSpPr>
        <p:spPr>
          <a:xfrm>
            <a:off x="474065" y="6303974"/>
            <a:ext cx="3718560" cy="33083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a:solidFill>
                  <a:srgbClr val="2C64E0"/>
                </a:solidFill>
                <a:latin typeface="Noto Sans Symbols"/>
                <a:ea typeface="Noto Sans Symbols"/>
                <a:cs typeface="Noto Sans Symbols"/>
                <a:sym typeface="Noto Sans Symbols"/>
              </a:rPr>
              <a:t>🡺</a:t>
            </a:r>
            <a:r>
              <a:rPr lang="en-US" sz="2000">
                <a:solidFill>
                  <a:srgbClr val="2C64E0"/>
                </a:solidFill>
                <a:latin typeface="Times New Roman"/>
                <a:ea typeface="Times New Roman"/>
                <a:cs typeface="Times New Roman"/>
                <a:sym typeface="Times New Roman"/>
              </a:rPr>
              <a:t>	</a:t>
            </a:r>
            <a:r>
              <a:rPr lang="en-US" sz="2000" b="1">
                <a:solidFill>
                  <a:srgbClr val="2C64E0"/>
                </a:solidFill>
                <a:latin typeface="Quattrocento Sans"/>
                <a:ea typeface="Quattrocento Sans"/>
                <a:cs typeface="Quattrocento Sans"/>
                <a:sym typeface="Quattrocento Sans"/>
              </a:rPr>
              <a:t>https://azure.com/pipelines</a:t>
            </a:r>
            <a:endParaRPr sz="2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448"/>
        <p:cNvGrpSpPr/>
        <p:nvPr/>
      </p:nvGrpSpPr>
      <p:grpSpPr>
        <a:xfrm>
          <a:off x="0" y="0"/>
          <a:ext cx="0" cy="0"/>
          <a:chOff x="0" y="0"/>
          <a:chExt cx="0" cy="0"/>
        </a:xfrm>
      </p:grpSpPr>
      <p:sp>
        <p:nvSpPr>
          <p:cNvPr id="449" name="Google Shape;449;p20"/>
          <p:cNvSpPr txBox="1">
            <a:spLocks noGrp="1"/>
          </p:cNvSpPr>
          <p:nvPr>
            <p:ph type="title"/>
          </p:nvPr>
        </p:nvSpPr>
        <p:spPr>
          <a:xfrm>
            <a:off x="422249" y="173207"/>
            <a:ext cx="7618870" cy="1056640"/>
          </a:xfrm>
          <a:prstGeom prst="rect">
            <a:avLst/>
          </a:prstGeom>
          <a:noFill/>
          <a:ln>
            <a:noFill/>
          </a:ln>
        </p:spPr>
        <p:txBody>
          <a:bodyPr spcFirstLastPara="1" wrap="square" lIns="0" tIns="151125" rIns="0" bIns="0" anchor="t" anchorCtr="0">
            <a:spAutoFit/>
          </a:bodyPr>
          <a:lstStyle/>
          <a:p>
            <a:pPr marL="12700" lvl="0" indent="0" algn="l" rtl="0">
              <a:lnSpc>
                <a:spcPct val="100000"/>
              </a:lnSpc>
              <a:spcBef>
                <a:spcPts val="0"/>
              </a:spcBef>
              <a:spcAft>
                <a:spcPts val="0"/>
              </a:spcAft>
              <a:buNone/>
            </a:pPr>
            <a:r>
              <a:rPr lang="en-US" sz="3600" dirty="0"/>
              <a:t>Azure DevOps</a:t>
            </a:r>
            <a:endParaRPr sz="3600" dirty="0"/>
          </a:p>
          <a:p>
            <a:pPr marL="12700" lvl="0" indent="0" algn="l" rtl="0">
              <a:lnSpc>
                <a:spcPct val="100000"/>
              </a:lnSpc>
              <a:spcBef>
                <a:spcPts val="545"/>
              </a:spcBef>
              <a:spcAft>
                <a:spcPts val="0"/>
              </a:spcAft>
              <a:buNone/>
            </a:pPr>
            <a:r>
              <a:rPr lang="en-US" sz="1800" b="0" dirty="0">
                <a:solidFill>
                  <a:srgbClr val="585858"/>
                </a:solidFill>
                <a:latin typeface="Quattrocento Sans"/>
                <a:ea typeface="Quattrocento Sans"/>
                <a:cs typeface="Quattrocento Sans"/>
                <a:sym typeface="Quattrocento Sans"/>
              </a:rPr>
              <a:t>Better together</a:t>
            </a:r>
            <a:endParaRPr sz="1800" dirty="0">
              <a:latin typeface="Quattrocento Sans"/>
              <a:ea typeface="Quattrocento Sans"/>
              <a:cs typeface="Quattrocento Sans"/>
              <a:sym typeface="Quattrocento Sans"/>
            </a:endParaRPr>
          </a:p>
        </p:txBody>
      </p:sp>
      <p:sp>
        <p:nvSpPr>
          <p:cNvPr id="450" name="Google Shape;450;p20"/>
          <p:cNvSpPr/>
          <p:nvPr/>
        </p:nvSpPr>
        <p:spPr>
          <a:xfrm>
            <a:off x="8603742" y="6328409"/>
            <a:ext cx="428625" cy="428625"/>
          </a:xfrm>
          <a:custGeom>
            <a:avLst/>
            <a:gdLst/>
            <a:ahLst/>
            <a:cxnLst/>
            <a:rect l="l" t="t" r="r" b="b"/>
            <a:pathLst>
              <a:path w="428625" h="428625" extrusionOk="0">
                <a:moveTo>
                  <a:pt x="0" y="214122"/>
                </a:moveTo>
                <a:lnTo>
                  <a:pt x="5656" y="165023"/>
                </a:lnTo>
                <a:lnTo>
                  <a:pt x="21766" y="119953"/>
                </a:lnTo>
                <a:lnTo>
                  <a:pt x="47046" y="80197"/>
                </a:lnTo>
                <a:lnTo>
                  <a:pt x="80207" y="47038"/>
                </a:lnTo>
                <a:lnTo>
                  <a:pt x="119965" y="21762"/>
                </a:lnTo>
                <a:lnTo>
                  <a:pt x="165031" y="5654"/>
                </a:lnTo>
                <a:lnTo>
                  <a:pt x="214122" y="0"/>
                </a:lnTo>
                <a:lnTo>
                  <a:pt x="263212" y="5654"/>
                </a:lnTo>
                <a:lnTo>
                  <a:pt x="308278" y="21762"/>
                </a:lnTo>
                <a:lnTo>
                  <a:pt x="348036" y="47038"/>
                </a:lnTo>
                <a:lnTo>
                  <a:pt x="381197" y="80197"/>
                </a:lnTo>
                <a:lnTo>
                  <a:pt x="406477" y="119953"/>
                </a:lnTo>
                <a:lnTo>
                  <a:pt x="422587" y="165023"/>
                </a:lnTo>
                <a:lnTo>
                  <a:pt x="428243" y="214122"/>
                </a:lnTo>
                <a:lnTo>
                  <a:pt x="422587" y="263220"/>
                </a:lnTo>
                <a:lnTo>
                  <a:pt x="406477" y="308290"/>
                </a:lnTo>
                <a:lnTo>
                  <a:pt x="381197" y="348046"/>
                </a:lnTo>
                <a:lnTo>
                  <a:pt x="348036" y="381205"/>
                </a:lnTo>
                <a:lnTo>
                  <a:pt x="308278" y="406481"/>
                </a:lnTo>
                <a:lnTo>
                  <a:pt x="263212" y="422589"/>
                </a:lnTo>
                <a:lnTo>
                  <a:pt x="214122" y="428244"/>
                </a:lnTo>
                <a:lnTo>
                  <a:pt x="165031" y="422589"/>
                </a:lnTo>
                <a:lnTo>
                  <a:pt x="119965" y="406481"/>
                </a:lnTo>
                <a:lnTo>
                  <a:pt x="80207" y="381205"/>
                </a:lnTo>
                <a:lnTo>
                  <a:pt x="47046" y="348046"/>
                </a:lnTo>
                <a:lnTo>
                  <a:pt x="21766" y="308290"/>
                </a:lnTo>
                <a:lnTo>
                  <a:pt x="5656" y="263220"/>
                </a:lnTo>
                <a:lnTo>
                  <a:pt x="0" y="214122"/>
                </a:lnTo>
                <a:close/>
              </a:path>
            </a:pathLst>
          </a:custGeom>
          <a:noFill/>
          <a:ln w="28950" cap="flat" cmpd="sng">
            <a:solidFill>
              <a:srgbClr val="0079C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 name="Google Shape;451;p20"/>
          <p:cNvSpPr txBox="1"/>
          <p:nvPr/>
        </p:nvSpPr>
        <p:spPr>
          <a:xfrm>
            <a:off x="8669781" y="6371335"/>
            <a:ext cx="4322319"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dirty="0">
                <a:solidFill>
                  <a:srgbClr val="0078D6"/>
                </a:solidFill>
                <a:latin typeface="Noto Sans Symbols"/>
                <a:ea typeface="Noto Sans Symbols"/>
                <a:cs typeface="Noto Sans Symbols"/>
                <a:sym typeface="Noto Sans Symbols"/>
              </a:rPr>
              <a:t>🡺</a:t>
            </a:r>
            <a:r>
              <a:rPr lang="en-US" sz="1800" dirty="0">
                <a:solidFill>
                  <a:srgbClr val="0078D6"/>
                </a:solidFill>
                <a:latin typeface="Times New Roman"/>
                <a:ea typeface="Times New Roman"/>
                <a:cs typeface="Times New Roman"/>
                <a:sym typeface="Times New Roman"/>
              </a:rPr>
              <a:t>	</a:t>
            </a:r>
            <a:r>
              <a:rPr lang="en-US" sz="1800" b="1" dirty="0">
                <a:solidFill>
                  <a:srgbClr val="0078D6"/>
                </a:solidFill>
                <a:latin typeface="Quattrocento Sans"/>
                <a:ea typeface="Quattrocento Sans"/>
                <a:cs typeface="Quattrocento Sans"/>
                <a:sym typeface="Quattrocento Sans"/>
              </a:rPr>
              <a:t>https://devops.azure.com</a:t>
            </a:r>
            <a:endParaRPr sz="1800" dirty="0">
              <a:solidFill>
                <a:schemeClr val="dk1"/>
              </a:solidFill>
              <a:latin typeface="Quattrocento Sans"/>
              <a:ea typeface="Quattrocento Sans"/>
              <a:cs typeface="Quattrocento Sans"/>
              <a:sym typeface="Quattrocento Sans"/>
            </a:endParaRPr>
          </a:p>
        </p:txBody>
      </p:sp>
      <p:sp>
        <p:nvSpPr>
          <p:cNvPr id="452" name="Google Shape;452;p20"/>
          <p:cNvSpPr txBox="1"/>
          <p:nvPr/>
        </p:nvSpPr>
        <p:spPr>
          <a:xfrm>
            <a:off x="430010" y="1552187"/>
            <a:ext cx="7611109" cy="34111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b="1" baseline="30000">
                <a:solidFill>
                  <a:srgbClr val="245FDF"/>
                </a:solidFill>
                <a:latin typeface="Quattrocento Sans"/>
                <a:ea typeface="Quattrocento Sans"/>
                <a:cs typeface="Quattrocento Sans"/>
                <a:sym typeface="Quattrocento Sans"/>
              </a:rPr>
              <a:t>Continuous Integration</a:t>
            </a:r>
            <a:endParaRPr sz="4000" baseline="30000">
              <a:solidFill>
                <a:schemeClr val="dk1"/>
              </a:solidFill>
              <a:latin typeface="Quattrocento Sans"/>
              <a:ea typeface="Quattrocento Sans"/>
              <a:cs typeface="Quattrocento Sans"/>
              <a:sym typeface="Quattrocento Sans"/>
            </a:endParaRPr>
          </a:p>
        </p:txBody>
      </p:sp>
      <p:sp>
        <p:nvSpPr>
          <p:cNvPr id="453" name="Google Shape;453;p20"/>
          <p:cNvSpPr txBox="1"/>
          <p:nvPr/>
        </p:nvSpPr>
        <p:spPr>
          <a:xfrm>
            <a:off x="430619" y="3167455"/>
            <a:ext cx="7611109" cy="34111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b="1" baseline="30000">
                <a:solidFill>
                  <a:srgbClr val="245FDF"/>
                </a:solidFill>
                <a:latin typeface="Quattrocento Sans"/>
                <a:ea typeface="Quattrocento Sans"/>
                <a:cs typeface="Quattrocento Sans"/>
                <a:sym typeface="Quattrocento Sans"/>
              </a:rPr>
              <a:t>Continuous Delivery</a:t>
            </a:r>
            <a:endParaRPr sz="4000" baseline="30000">
              <a:solidFill>
                <a:schemeClr val="dk1"/>
              </a:solidFill>
              <a:latin typeface="Quattrocento Sans"/>
              <a:ea typeface="Quattrocento Sans"/>
              <a:cs typeface="Quattrocento Sans"/>
              <a:sym typeface="Quattrocento Sans"/>
            </a:endParaRPr>
          </a:p>
        </p:txBody>
      </p:sp>
      <p:sp>
        <p:nvSpPr>
          <p:cNvPr id="454" name="Google Shape;454;p20"/>
          <p:cNvSpPr txBox="1"/>
          <p:nvPr/>
        </p:nvSpPr>
        <p:spPr>
          <a:xfrm>
            <a:off x="614993" y="3702819"/>
            <a:ext cx="11116817" cy="843821"/>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Quattrocento Sans"/>
                <a:ea typeface="Quattrocento Sans"/>
                <a:cs typeface="Quattrocento Sans"/>
                <a:sym typeface="Quattrocento Sans"/>
              </a:rPr>
              <a:t>is a software development practice where code changes are automatically prepared for a release to production. A pillar of modern application development, continuous delivery expands upon continuous integration by deploying all code changes to a testing environment and/or a production environment after the build stage.</a:t>
            </a:r>
            <a:endParaRPr sz="1800">
              <a:solidFill>
                <a:schemeClr val="dk1"/>
              </a:solidFill>
              <a:latin typeface="Quattrocento Sans"/>
              <a:ea typeface="Quattrocento Sans"/>
              <a:cs typeface="Quattrocento Sans"/>
              <a:sym typeface="Quattrocento Sans"/>
            </a:endParaRPr>
          </a:p>
        </p:txBody>
      </p:sp>
      <p:sp>
        <p:nvSpPr>
          <p:cNvPr id="455" name="Google Shape;455;p20"/>
          <p:cNvSpPr txBox="1"/>
          <p:nvPr/>
        </p:nvSpPr>
        <p:spPr>
          <a:xfrm>
            <a:off x="577850" y="1898650"/>
            <a:ext cx="114254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is a DevOps software development practice where developers regularly merge their code changes into a central repository, after which automated builds and tests are run.</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459"/>
        <p:cNvGrpSpPr/>
        <p:nvPr/>
      </p:nvGrpSpPr>
      <p:grpSpPr>
        <a:xfrm>
          <a:off x="0" y="0"/>
          <a:ext cx="0" cy="0"/>
          <a:chOff x="0" y="0"/>
          <a:chExt cx="0" cy="0"/>
        </a:xfrm>
      </p:grpSpPr>
      <p:sp>
        <p:nvSpPr>
          <p:cNvPr id="460" name="Google Shape;460;p21"/>
          <p:cNvSpPr/>
          <p:nvPr/>
        </p:nvSpPr>
        <p:spPr>
          <a:xfrm>
            <a:off x="8603742" y="6328409"/>
            <a:ext cx="428625" cy="428625"/>
          </a:xfrm>
          <a:custGeom>
            <a:avLst/>
            <a:gdLst/>
            <a:ahLst/>
            <a:cxnLst/>
            <a:rect l="l" t="t" r="r" b="b"/>
            <a:pathLst>
              <a:path w="428625" h="428625" extrusionOk="0">
                <a:moveTo>
                  <a:pt x="0" y="214122"/>
                </a:moveTo>
                <a:lnTo>
                  <a:pt x="5656" y="165023"/>
                </a:lnTo>
                <a:lnTo>
                  <a:pt x="21766" y="119953"/>
                </a:lnTo>
                <a:lnTo>
                  <a:pt x="47046" y="80197"/>
                </a:lnTo>
                <a:lnTo>
                  <a:pt x="80207" y="47038"/>
                </a:lnTo>
                <a:lnTo>
                  <a:pt x="119965" y="21762"/>
                </a:lnTo>
                <a:lnTo>
                  <a:pt x="165031" y="5654"/>
                </a:lnTo>
                <a:lnTo>
                  <a:pt x="214122" y="0"/>
                </a:lnTo>
                <a:lnTo>
                  <a:pt x="263212" y="5654"/>
                </a:lnTo>
                <a:lnTo>
                  <a:pt x="308278" y="21762"/>
                </a:lnTo>
                <a:lnTo>
                  <a:pt x="348036" y="47038"/>
                </a:lnTo>
                <a:lnTo>
                  <a:pt x="381197" y="80197"/>
                </a:lnTo>
                <a:lnTo>
                  <a:pt x="406477" y="119953"/>
                </a:lnTo>
                <a:lnTo>
                  <a:pt x="422587" y="165023"/>
                </a:lnTo>
                <a:lnTo>
                  <a:pt x="428243" y="214122"/>
                </a:lnTo>
                <a:lnTo>
                  <a:pt x="422587" y="263220"/>
                </a:lnTo>
                <a:lnTo>
                  <a:pt x="406477" y="308290"/>
                </a:lnTo>
                <a:lnTo>
                  <a:pt x="381197" y="348046"/>
                </a:lnTo>
                <a:lnTo>
                  <a:pt x="348036" y="381205"/>
                </a:lnTo>
                <a:lnTo>
                  <a:pt x="308278" y="406481"/>
                </a:lnTo>
                <a:lnTo>
                  <a:pt x="263212" y="422589"/>
                </a:lnTo>
                <a:lnTo>
                  <a:pt x="214122" y="428244"/>
                </a:lnTo>
                <a:lnTo>
                  <a:pt x="165031" y="422589"/>
                </a:lnTo>
                <a:lnTo>
                  <a:pt x="119965" y="406481"/>
                </a:lnTo>
                <a:lnTo>
                  <a:pt x="80207" y="381205"/>
                </a:lnTo>
                <a:lnTo>
                  <a:pt x="47046" y="348046"/>
                </a:lnTo>
                <a:lnTo>
                  <a:pt x="21766" y="308290"/>
                </a:lnTo>
                <a:lnTo>
                  <a:pt x="5656" y="263220"/>
                </a:lnTo>
                <a:lnTo>
                  <a:pt x="0" y="214122"/>
                </a:lnTo>
                <a:close/>
              </a:path>
            </a:pathLst>
          </a:custGeom>
          <a:noFill/>
          <a:ln w="28950" cap="flat" cmpd="sng">
            <a:solidFill>
              <a:srgbClr val="0079C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 name="Google Shape;461;p21"/>
          <p:cNvSpPr txBox="1"/>
          <p:nvPr/>
        </p:nvSpPr>
        <p:spPr>
          <a:xfrm>
            <a:off x="8669781" y="6371335"/>
            <a:ext cx="3517265" cy="320601"/>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a:solidFill>
                  <a:srgbClr val="0078D6"/>
                </a:solidFill>
                <a:latin typeface="Noto Sans Symbols"/>
                <a:ea typeface="Noto Sans Symbols"/>
                <a:cs typeface="Noto Sans Symbols"/>
                <a:sym typeface="Noto Sans Symbols"/>
              </a:rPr>
              <a:t>🡺</a:t>
            </a:r>
            <a:r>
              <a:rPr lang="en-US" sz="2000">
                <a:solidFill>
                  <a:srgbClr val="0078D6"/>
                </a:solidFill>
                <a:latin typeface="Times New Roman"/>
                <a:ea typeface="Times New Roman"/>
                <a:cs typeface="Times New Roman"/>
                <a:sym typeface="Times New Roman"/>
              </a:rPr>
              <a:t>	</a:t>
            </a:r>
            <a:r>
              <a:rPr lang="en-US" sz="2000" b="1">
                <a:solidFill>
                  <a:srgbClr val="0078D6"/>
                </a:solidFill>
                <a:latin typeface="Quattrocento Sans"/>
                <a:ea typeface="Quattrocento Sans"/>
                <a:cs typeface="Quattrocento Sans"/>
                <a:sym typeface="Quattrocento Sans"/>
              </a:rPr>
              <a:t>https://devops.azure.com</a:t>
            </a:r>
            <a:endParaRPr sz="2000">
              <a:solidFill>
                <a:schemeClr val="dk1"/>
              </a:solidFill>
              <a:latin typeface="Quattrocento Sans"/>
              <a:ea typeface="Quattrocento Sans"/>
              <a:cs typeface="Quattrocento Sans"/>
              <a:sym typeface="Quattrocento Sans"/>
            </a:endParaRPr>
          </a:p>
        </p:txBody>
      </p:sp>
      <p:sp>
        <p:nvSpPr>
          <p:cNvPr id="462" name="Google Shape;462;p21"/>
          <p:cNvSpPr txBox="1"/>
          <p:nvPr/>
        </p:nvSpPr>
        <p:spPr>
          <a:xfrm>
            <a:off x="712280" y="393628"/>
            <a:ext cx="7611109" cy="34111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b="1" baseline="30000">
                <a:solidFill>
                  <a:srgbClr val="245FDF"/>
                </a:solidFill>
                <a:latin typeface="Quattrocento Sans"/>
                <a:ea typeface="Quattrocento Sans"/>
                <a:cs typeface="Quattrocento Sans"/>
                <a:sym typeface="Quattrocento Sans"/>
              </a:rPr>
              <a:t>Common Azure DevOps Pipeline Design</a:t>
            </a:r>
            <a:endParaRPr sz="4000" baseline="30000">
              <a:solidFill>
                <a:schemeClr val="dk1"/>
              </a:solidFill>
              <a:latin typeface="Quattrocento Sans"/>
              <a:ea typeface="Quattrocento Sans"/>
              <a:cs typeface="Quattrocento Sans"/>
              <a:sym typeface="Quattrocento Sans"/>
            </a:endParaRPr>
          </a:p>
        </p:txBody>
      </p:sp>
      <p:pic>
        <p:nvPicPr>
          <p:cNvPr id="463" name="Google Shape;463;p21"/>
          <p:cNvPicPr preferRelativeResize="0"/>
          <p:nvPr/>
        </p:nvPicPr>
        <p:blipFill rotWithShape="1">
          <a:blip r:embed="rId3">
            <a:alphaModFix/>
          </a:blip>
          <a:srcRect/>
          <a:stretch/>
        </p:blipFill>
        <p:spPr>
          <a:xfrm>
            <a:off x="462914" y="2932119"/>
            <a:ext cx="759847" cy="947737"/>
          </a:xfrm>
          <a:prstGeom prst="rect">
            <a:avLst/>
          </a:prstGeom>
          <a:noFill/>
          <a:ln>
            <a:noFill/>
          </a:ln>
        </p:spPr>
      </p:pic>
      <p:cxnSp>
        <p:nvCxnSpPr>
          <p:cNvPr id="464" name="Google Shape;464;p21"/>
          <p:cNvCxnSpPr/>
          <p:nvPr/>
        </p:nvCxnSpPr>
        <p:spPr>
          <a:xfrm>
            <a:off x="1222761" y="3346456"/>
            <a:ext cx="1373753" cy="0"/>
          </a:xfrm>
          <a:prstGeom prst="straightConnector1">
            <a:avLst/>
          </a:prstGeom>
          <a:noFill/>
          <a:ln w="38100" cap="flat" cmpd="sng">
            <a:solidFill>
              <a:srgbClr val="97B853"/>
            </a:solidFill>
            <a:prstDash val="solid"/>
            <a:round/>
            <a:headEnd type="none" w="sm" len="sm"/>
            <a:tailEnd type="triangle" w="med" len="med"/>
          </a:ln>
        </p:spPr>
      </p:cxnSp>
      <p:sp>
        <p:nvSpPr>
          <p:cNvPr id="465" name="Google Shape;465;p21"/>
          <p:cNvSpPr txBox="1"/>
          <p:nvPr/>
        </p:nvSpPr>
        <p:spPr>
          <a:xfrm>
            <a:off x="1263217" y="2651273"/>
            <a:ext cx="1313279" cy="561692"/>
          </a:xfrm>
          <a:prstGeom prst="rect">
            <a:avLst/>
          </a:prstGeom>
          <a:noFill/>
          <a:ln>
            <a:noFill/>
          </a:ln>
        </p:spPr>
        <p:txBody>
          <a:bodyPr spcFirstLastPara="1" wrap="square" lIns="0" tIns="119375" rIns="0" bIns="0" anchor="t" anchorCtr="0">
            <a:spAutoFit/>
          </a:bodyPr>
          <a:lstStyle/>
          <a:p>
            <a:pPr marL="12700" marR="5080" lvl="0" indent="0" algn="l" rtl="0">
              <a:lnSpc>
                <a:spcPct val="100000"/>
              </a:lnSpc>
              <a:spcBef>
                <a:spcPts val="0"/>
              </a:spcBef>
              <a:spcAft>
                <a:spcPts val="0"/>
              </a:spcAft>
              <a:buNone/>
            </a:pPr>
            <a:r>
              <a:rPr lang="en-US" sz="1100" b="1">
                <a:solidFill>
                  <a:schemeClr val="dk1"/>
                </a:solidFill>
                <a:latin typeface="Quattrocento Sans"/>
                <a:ea typeface="Quattrocento Sans"/>
                <a:cs typeface="Quattrocento Sans"/>
                <a:sym typeface="Quattrocento Sans"/>
              </a:rPr>
              <a:t>Commit / Push  </a:t>
            </a:r>
            <a:endParaRPr/>
          </a:p>
          <a:p>
            <a:pPr marL="12700" marR="5080" lvl="0" indent="0" algn="l" rtl="0">
              <a:lnSpc>
                <a:spcPct val="100000"/>
              </a:lnSpc>
              <a:spcBef>
                <a:spcPts val="750"/>
              </a:spcBef>
              <a:spcAft>
                <a:spcPts val="0"/>
              </a:spcAft>
              <a:buNone/>
            </a:pPr>
            <a:r>
              <a:rPr lang="en-US" sz="1100" b="1">
                <a:solidFill>
                  <a:schemeClr val="dk1"/>
                </a:solidFill>
                <a:latin typeface="Quattrocento Sans"/>
                <a:ea typeface="Quattrocento Sans"/>
                <a:cs typeface="Quattrocento Sans"/>
                <a:sym typeface="Quattrocento Sans"/>
              </a:rPr>
              <a:t>Code</a:t>
            </a:r>
            <a:endParaRPr sz="1100" b="1">
              <a:solidFill>
                <a:schemeClr val="dk1"/>
              </a:solidFill>
              <a:latin typeface="Quattrocento Sans"/>
              <a:ea typeface="Quattrocento Sans"/>
              <a:cs typeface="Quattrocento Sans"/>
              <a:sym typeface="Quattrocento Sans"/>
            </a:endParaRPr>
          </a:p>
        </p:txBody>
      </p:sp>
      <p:pic>
        <p:nvPicPr>
          <p:cNvPr id="466" name="Google Shape;466;p21"/>
          <p:cNvPicPr preferRelativeResize="0"/>
          <p:nvPr/>
        </p:nvPicPr>
        <p:blipFill rotWithShape="1">
          <a:blip r:embed="rId4">
            <a:alphaModFix/>
          </a:blip>
          <a:srcRect/>
          <a:stretch/>
        </p:blipFill>
        <p:spPr>
          <a:xfrm>
            <a:off x="2649854" y="2756995"/>
            <a:ext cx="1590675" cy="1343025"/>
          </a:xfrm>
          <a:prstGeom prst="rect">
            <a:avLst/>
          </a:prstGeom>
          <a:noFill/>
          <a:ln>
            <a:noFill/>
          </a:ln>
        </p:spPr>
      </p:pic>
      <p:sp>
        <p:nvSpPr>
          <p:cNvPr id="467" name="Google Shape;467;p21"/>
          <p:cNvSpPr/>
          <p:nvPr/>
        </p:nvSpPr>
        <p:spPr>
          <a:xfrm>
            <a:off x="5320357" y="2879067"/>
            <a:ext cx="826851" cy="77896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 name="Google Shape;468;p21"/>
          <p:cNvSpPr txBox="1"/>
          <p:nvPr/>
        </p:nvSpPr>
        <p:spPr>
          <a:xfrm>
            <a:off x="5187314" y="2458152"/>
            <a:ext cx="6219172" cy="276999"/>
          </a:xfrm>
          <a:prstGeom prst="rect">
            <a:avLst/>
          </a:prstGeom>
          <a:noFill/>
          <a:ln>
            <a:noFill/>
          </a:ln>
        </p:spPr>
        <p:txBody>
          <a:bodyPr spcFirstLastPara="1" wrap="square" lIns="91425" tIns="45700" rIns="91425" bIns="45700" anchor="t" anchorCtr="0">
            <a:spAutoFit/>
          </a:bodyPr>
          <a:lstStyle/>
          <a:p>
            <a:pPr marL="12700" marR="0" lvl="0" indent="0" algn="l" rtl="0">
              <a:lnSpc>
                <a:spcPct val="100000"/>
              </a:lnSpc>
              <a:spcBef>
                <a:spcPts val="0"/>
              </a:spcBef>
              <a:spcAft>
                <a:spcPts val="0"/>
              </a:spcAft>
              <a:buNone/>
            </a:pPr>
            <a:r>
              <a:rPr lang="en-US" sz="1800" b="1" baseline="30000">
                <a:solidFill>
                  <a:srgbClr val="245FDF"/>
                </a:solidFill>
                <a:latin typeface="Quattrocento Sans"/>
                <a:ea typeface="Quattrocento Sans"/>
                <a:cs typeface="Quattrocento Sans"/>
                <a:sym typeface="Quattrocento Sans"/>
              </a:rPr>
              <a:t>Continuous Integration (CI)</a:t>
            </a:r>
            <a:endParaRPr sz="2400" baseline="30000">
              <a:solidFill>
                <a:schemeClr val="dk1"/>
              </a:solidFill>
              <a:latin typeface="Quattrocento Sans"/>
              <a:ea typeface="Quattrocento Sans"/>
              <a:cs typeface="Quattrocento Sans"/>
              <a:sym typeface="Quattrocento Sans"/>
            </a:endParaRPr>
          </a:p>
        </p:txBody>
      </p:sp>
      <p:cxnSp>
        <p:nvCxnSpPr>
          <p:cNvPr id="469" name="Google Shape;469;p21"/>
          <p:cNvCxnSpPr/>
          <p:nvPr/>
        </p:nvCxnSpPr>
        <p:spPr>
          <a:xfrm>
            <a:off x="3639823" y="3354751"/>
            <a:ext cx="1373753" cy="0"/>
          </a:xfrm>
          <a:prstGeom prst="straightConnector1">
            <a:avLst/>
          </a:prstGeom>
          <a:noFill/>
          <a:ln w="38100" cap="flat" cmpd="sng">
            <a:solidFill>
              <a:srgbClr val="97B853"/>
            </a:solidFill>
            <a:prstDash val="solid"/>
            <a:round/>
            <a:headEnd type="none" w="sm" len="sm"/>
            <a:tailEnd type="triangle" w="med" len="med"/>
          </a:ln>
        </p:spPr>
      </p:cxnSp>
      <p:sp>
        <p:nvSpPr>
          <p:cNvPr id="470" name="Google Shape;470;p21"/>
          <p:cNvSpPr/>
          <p:nvPr/>
        </p:nvSpPr>
        <p:spPr>
          <a:xfrm>
            <a:off x="7867665" y="2881971"/>
            <a:ext cx="826851" cy="77896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 name="Google Shape;471;p21"/>
          <p:cNvSpPr txBox="1"/>
          <p:nvPr/>
        </p:nvSpPr>
        <p:spPr>
          <a:xfrm>
            <a:off x="7740650" y="2455609"/>
            <a:ext cx="6219172" cy="276999"/>
          </a:xfrm>
          <a:prstGeom prst="rect">
            <a:avLst/>
          </a:prstGeom>
          <a:noFill/>
          <a:ln>
            <a:noFill/>
          </a:ln>
        </p:spPr>
        <p:txBody>
          <a:bodyPr spcFirstLastPara="1" wrap="square" lIns="91425" tIns="45700" rIns="91425" bIns="45700" anchor="t" anchorCtr="0">
            <a:spAutoFit/>
          </a:bodyPr>
          <a:lstStyle/>
          <a:p>
            <a:pPr marL="12700" marR="0" lvl="0" indent="0" algn="l" rtl="0">
              <a:lnSpc>
                <a:spcPct val="100000"/>
              </a:lnSpc>
              <a:spcBef>
                <a:spcPts val="0"/>
              </a:spcBef>
              <a:spcAft>
                <a:spcPts val="0"/>
              </a:spcAft>
              <a:buNone/>
            </a:pPr>
            <a:r>
              <a:rPr lang="en-US" sz="1800" b="1" baseline="30000">
                <a:solidFill>
                  <a:srgbClr val="245FDF"/>
                </a:solidFill>
                <a:latin typeface="Quattrocento Sans"/>
                <a:ea typeface="Quattrocento Sans"/>
                <a:cs typeface="Quattrocento Sans"/>
                <a:sym typeface="Quattrocento Sans"/>
              </a:rPr>
              <a:t>Continuous Delivery (CD)</a:t>
            </a:r>
            <a:endParaRPr sz="2400" baseline="30000">
              <a:solidFill>
                <a:schemeClr val="dk1"/>
              </a:solidFill>
              <a:latin typeface="Quattrocento Sans"/>
              <a:ea typeface="Quattrocento Sans"/>
              <a:cs typeface="Quattrocento Sans"/>
              <a:sym typeface="Quattrocento Sans"/>
            </a:endParaRPr>
          </a:p>
        </p:txBody>
      </p:sp>
      <p:cxnSp>
        <p:nvCxnSpPr>
          <p:cNvPr id="472" name="Google Shape;472;p21"/>
          <p:cNvCxnSpPr/>
          <p:nvPr/>
        </p:nvCxnSpPr>
        <p:spPr>
          <a:xfrm>
            <a:off x="6177914" y="3361915"/>
            <a:ext cx="1373753" cy="0"/>
          </a:xfrm>
          <a:prstGeom prst="straightConnector1">
            <a:avLst/>
          </a:prstGeom>
          <a:noFill/>
          <a:ln w="38100" cap="flat" cmpd="sng">
            <a:solidFill>
              <a:srgbClr val="97B853"/>
            </a:solidFill>
            <a:prstDash val="solid"/>
            <a:round/>
            <a:headEnd type="none" w="sm" len="sm"/>
            <a:tailEnd type="triangle" w="med" len="med"/>
          </a:ln>
        </p:spPr>
      </p:cxnSp>
      <p:sp>
        <p:nvSpPr>
          <p:cNvPr id="473" name="Google Shape;473;p21"/>
          <p:cNvSpPr/>
          <p:nvPr/>
        </p:nvSpPr>
        <p:spPr>
          <a:xfrm>
            <a:off x="5073650" y="2127256"/>
            <a:ext cx="4669538" cy="18288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74" name="Google Shape;474;p21"/>
          <p:cNvSpPr txBox="1"/>
          <p:nvPr/>
        </p:nvSpPr>
        <p:spPr>
          <a:xfrm>
            <a:off x="6430778" y="1758734"/>
            <a:ext cx="1866122" cy="338554"/>
          </a:xfrm>
          <a:prstGeom prst="rect">
            <a:avLst/>
          </a:prstGeom>
          <a:noFill/>
          <a:ln>
            <a:noFill/>
          </a:ln>
        </p:spPr>
        <p:txBody>
          <a:bodyPr spcFirstLastPara="1" wrap="square" lIns="91425" tIns="45700" rIns="91425" bIns="45700" anchor="t" anchorCtr="0">
            <a:spAutoFit/>
          </a:bodyPr>
          <a:lstStyle/>
          <a:p>
            <a:pPr marL="12700" marR="0" lvl="0" indent="0" algn="ctr" rtl="0">
              <a:lnSpc>
                <a:spcPct val="100000"/>
              </a:lnSpc>
              <a:spcBef>
                <a:spcPts val="0"/>
              </a:spcBef>
              <a:spcAft>
                <a:spcPts val="0"/>
              </a:spcAft>
              <a:buNone/>
            </a:pPr>
            <a:r>
              <a:rPr lang="en-US" sz="2400" b="1" baseline="30000">
                <a:solidFill>
                  <a:srgbClr val="245FDF"/>
                </a:solidFill>
                <a:latin typeface="Quattrocento Sans"/>
                <a:ea typeface="Quattrocento Sans"/>
                <a:cs typeface="Quattrocento Sans"/>
                <a:sym typeface="Quattrocento Sans"/>
              </a:rPr>
              <a:t>Azure Pipeline</a:t>
            </a:r>
            <a:endParaRPr sz="3200" baseline="30000">
              <a:solidFill>
                <a:schemeClr val="dk1"/>
              </a:solidFill>
              <a:latin typeface="Quattrocento Sans"/>
              <a:ea typeface="Quattrocento Sans"/>
              <a:cs typeface="Quattrocento Sans"/>
              <a:sym typeface="Quattrocento Sans"/>
            </a:endParaRPr>
          </a:p>
        </p:txBody>
      </p:sp>
      <p:cxnSp>
        <p:nvCxnSpPr>
          <p:cNvPr id="475" name="Google Shape;475;p21"/>
          <p:cNvCxnSpPr/>
          <p:nvPr/>
        </p:nvCxnSpPr>
        <p:spPr>
          <a:xfrm>
            <a:off x="8841231" y="3318975"/>
            <a:ext cx="1373753" cy="0"/>
          </a:xfrm>
          <a:prstGeom prst="straightConnector1">
            <a:avLst/>
          </a:prstGeom>
          <a:noFill/>
          <a:ln w="38100" cap="flat" cmpd="sng">
            <a:solidFill>
              <a:srgbClr val="97B853"/>
            </a:solidFill>
            <a:prstDash val="solid"/>
            <a:round/>
            <a:headEnd type="none" w="sm" len="sm"/>
            <a:tailEnd type="triangle" w="med" len="med"/>
          </a:ln>
        </p:spPr>
      </p:cxnSp>
      <p:sp>
        <p:nvSpPr>
          <p:cNvPr id="476" name="Google Shape;476;p21"/>
          <p:cNvSpPr txBox="1"/>
          <p:nvPr/>
        </p:nvSpPr>
        <p:spPr>
          <a:xfrm>
            <a:off x="10320924" y="1887995"/>
            <a:ext cx="1866122" cy="584775"/>
          </a:xfrm>
          <a:prstGeom prst="rect">
            <a:avLst/>
          </a:prstGeom>
          <a:noFill/>
          <a:ln>
            <a:noFill/>
          </a:ln>
        </p:spPr>
        <p:txBody>
          <a:bodyPr spcFirstLastPara="1" wrap="square" lIns="91425" tIns="45700" rIns="91425" bIns="45700" anchor="t" anchorCtr="0">
            <a:spAutoFit/>
          </a:bodyPr>
          <a:lstStyle/>
          <a:p>
            <a:pPr marL="12700" marR="0" lvl="0" indent="0" algn="ctr" rtl="0">
              <a:lnSpc>
                <a:spcPct val="100000"/>
              </a:lnSpc>
              <a:spcBef>
                <a:spcPts val="0"/>
              </a:spcBef>
              <a:spcAft>
                <a:spcPts val="0"/>
              </a:spcAft>
              <a:buNone/>
            </a:pPr>
            <a:r>
              <a:rPr lang="en-US" sz="2400" b="1" baseline="30000">
                <a:solidFill>
                  <a:srgbClr val="245FDF"/>
                </a:solidFill>
                <a:latin typeface="Quattrocento Sans"/>
                <a:ea typeface="Quattrocento Sans"/>
                <a:cs typeface="Quattrocento Sans"/>
                <a:sym typeface="Quattrocento Sans"/>
              </a:rPr>
              <a:t>MS Azure App Service</a:t>
            </a:r>
            <a:endParaRPr sz="3200" baseline="30000">
              <a:solidFill>
                <a:schemeClr val="dk1"/>
              </a:solidFill>
              <a:latin typeface="Quattrocento Sans"/>
              <a:ea typeface="Quattrocento Sans"/>
              <a:cs typeface="Quattrocento Sans"/>
              <a:sym typeface="Quattrocento Sans"/>
            </a:endParaRPr>
          </a:p>
        </p:txBody>
      </p:sp>
      <p:sp>
        <p:nvSpPr>
          <p:cNvPr id="477" name="Google Shape;477;p21"/>
          <p:cNvSpPr txBox="1"/>
          <p:nvPr/>
        </p:nvSpPr>
        <p:spPr>
          <a:xfrm>
            <a:off x="3684171" y="2889250"/>
            <a:ext cx="1313279" cy="289823"/>
          </a:xfrm>
          <a:prstGeom prst="rect">
            <a:avLst/>
          </a:prstGeom>
          <a:noFill/>
          <a:ln>
            <a:noFill/>
          </a:ln>
        </p:spPr>
        <p:txBody>
          <a:bodyPr spcFirstLastPara="1" wrap="square" lIns="0" tIns="119375" rIns="0" bIns="0" anchor="t" anchorCtr="0">
            <a:spAutoFit/>
          </a:bodyPr>
          <a:lstStyle/>
          <a:p>
            <a:pPr marL="12700" marR="5080" lvl="0" indent="0" algn="l" rtl="0">
              <a:lnSpc>
                <a:spcPct val="100000"/>
              </a:lnSpc>
              <a:spcBef>
                <a:spcPts val="0"/>
              </a:spcBef>
              <a:spcAft>
                <a:spcPts val="0"/>
              </a:spcAft>
              <a:buNone/>
            </a:pPr>
            <a:r>
              <a:rPr lang="en-US" sz="1100" b="1">
                <a:solidFill>
                  <a:schemeClr val="dk1"/>
                </a:solidFill>
                <a:latin typeface="Quattrocento Sans"/>
                <a:ea typeface="Quattrocento Sans"/>
                <a:cs typeface="Quattrocento Sans"/>
                <a:sym typeface="Quattrocento Sans"/>
              </a:rPr>
              <a:t>Triggers Pipeline  </a:t>
            </a:r>
            <a:endParaRPr/>
          </a:p>
        </p:txBody>
      </p:sp>
      <p:pic>
        <p:nvPicPr>
          <p:cNvPr id="478" name="Google Shape;478;p21"/>
          <p:cNvPicPr preferRelativeResize="0"/>
          <p:nvPr/>
        </p:nvPicPr>
        <p:blipFill rotWithShape="1">
          <a:blip r:embed="rId6">
            <a:alphaModFix/>
          </a:blip>
          <a:srcRect/>
          <a:stretch/>
        </p:blipFill>
        <p:spPr>
          <a:xfrm>
            <a:off x="10602938" y="2651273"/>
            <a:ext cx="1162050" cy="1171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82"/>
        <p:cNvGrpSpPr/>
        <p:nvPr/>
      </p:nvGrpSpPr>
      <p:grpSpPr>
        <a:xfrm>
          <a:off x="0" y="0"/>
          <a:ext cx="0" cy="0"/>
          <a:chOff x="0" y="0"/>
          <a:chExt cx="0" cy="0"/>
        </a:xfrm>
      </p:grpSpPr>
      <p:sp>
        <p:nvSpPr>
          <p:cNvPr id="483" name="Google Shape;483;p22"/>
          <p:cNvSpPr txBox="1">
            <a:spLocks noGrp="1"/>
          </p:cNvSpPr>
          <p:nvPr>
            <p:ph type="title"/>
          </p:nvPr>
        </p:nvSpPr>
        <p:spPr>
          <a:xfrm>
            <a:off x="2863850" y="3181350"/>
            <a:ext cx="7035165"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a:t>DEMO : 3</a:t>
            </a:r>
            <a:r>
              <a:rPr lang="en-US" baseline="30000"/>
              <a:t>rd</a:t>
            </a:r>
            <a:r>
              <a:rPr lang="en-US"/>
              <a:t> party tools setup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Google Shape;488;p23"/>
          <p:cNvSpPr/>
          <p:nvPr/>
        </p:nvSpPr>
        <p:spPr>
          <a:xfrm>
            <a:off x="8603742" y="6328409"/>
            <a:ext cx="428625" cy="428625"/>
          </a:xfrm>
          <a:custGeom>
            <a:avLst/>
            <a:gdLst/>
            <a:ahLst/>
            <a:cxnLst/>
            <a:rect l="l" t="t" r="r" b="b"/>
            <a:pathLst>
              <a:path w="428625" h="428625" extrusionOk="0">
                <a:moveTo>
                  <a:pt x="0" y="214122"/>
                </a:moveTo>
                <a:lnTo>
                  <a:pt x="5656" y="165023"/>
                </a:lnTo>
                <a:lnTo>
                  <a:pt x="21766" y="119953"/>
                </a:lnTo>
                <a:lnTo>
                  <a:pt x="47046" y="80197"/>
                </a:lnTo>
                <a:lnTo>
                  <a:pt x="80207" y="47038"/>
                </a:lnTo>
                <a:lnTo>
                  <a:pt x="119965" y="21762"/>
                </a:lnTo>
                <a:lnTo>
                  <a:pt x="165031" y="5654"/>
                </a:lnTo>
                <a:lnTo>
                  <a:pt x="214122" y="0"/>
                </a:lnTo>
                <a:lnTo>
                  <a:pt x="263212" y="5654"/>
                </a:lnTo>
                <a:lnTo>
                  <a:pt x="308278" y="21762"/>
                </a:lnTo>
                <a:lnTo>
                  <a:pt x="348036" y="47038"/>
                </a:lnTo>
                <a:lnTo>
                  <a:pt x="381197" y="80197"/>
                </a:lnTo>
                <a:lnTo>
                  <a:pt x="406477" y="119953"/>
                </a:lnTo>
                <a:lnTo>
                  <a:pt x="422587" y="165023"/>
                </a:lnTo>
                <a:lnTo>
                  <a:pt x="428243" y="214122"/>
                </a:lnTo>
                <a:lnTo>
                  <a:pt x="422587" y="263220"/>
                </a:lnTo>
                <a:lnTo>
                  <a:pt x="406477" y="308290"/>
                </a:lnTo>
                <a:lnTo>
                  <a:pt x="381197" y="348046"/>
                </a:lnTo>
                <a:lnTo>
                  <a:pt x="348036" y="381205"/>
                </a:lnTo>
                <a:lnTo>
                  <a:pt x="308278" y="406481"/>
                </a:lnTo>
                <a:lnTo>
                  <a:pt x="263212" y="422589"/>
                </a:lnTo>
                <a:lnTo>
                  <a:pt x="214122" y="428244"/>
                </a:lnTo>
                <a:lnTo>
                  <a:pt x="165031" y="422589"/>
                </a:lnTo>
                <a:lnTo>
                  <a:pt x="119965" y="406481"/>
                </a:lnTo>
                <a:lnTo>
                  <a:pt x="80207" y="381205"/>
                </a:lnTo>
                <a:lnTo>
                  <a:pt x="47046" y="348046"/>
                </a:lnTo>
                <a:lnTo>
                  <a:pt x="21766" y="308290"/>
                </a:lnTo>
                <a:lnTo>
                  <a:pt x="5656" y="263220"/>
                </a:lnTo>
                <a:lnTo>
                  <a:pt x="0" y="214122"/>
                </a:lnTo>
                <a:close/>
              </a:path>
            </a:pathLst>
          </a:custGeom>
          <a:noFill/>
          <a:ln w="28950" cap="flat" cmpd="sng">
            <a:solidFill>
              <a:srgbClr val="0079C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 name="Google Shape;489;p23"/>
          <p:cNvSpPr txBox="1"/>
          <p:nvPr/>
        </p:nvSpPr>
        <p:spPr>
          <a:xfrm>
            <a:off x="8669781" y="6371335"/>
            <a:ext cx="3517265"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dirty="0">
                <a:solidFill>
                  <a:srgbClr val="0078D6"/>
                </a:solidFill>
                <a:latin typeface="Noto Sans Symbols"/>
                <a:ea typeface="Noto Sans Symbols"/>
                <a:cs typeface="Noto Sans Symbols"/>
                <a:sym typeface="Noto Sans Symbols"/>
              </a:rPr>
              <a:t>🡺</a:t>
            </a:r>
            <a:r>
              <a:rPr lang="en-US" sz="1800" dirty="0">
                <a:solidFill>
                  <a:srgbClr val="0078D6"/>
                </a:solidFill>
                <a:latin typeface="Times New Roman"/>
                <a:ea typeface="Times New Roman"/>
                <a:cs typeface="Times New Roman"/>
                <a:sym typeface="Times New Roman"/>
              </a:rPr>
              <a:t>	</a:t>
            </a:r>
            <a:r>
              <a:rPr lang="en-US" sz="1800" b="1" dirty="0">
                <a:solidFill>
                  <a:srgbClr val="0078D6"/>
                </a:solidFill>
                <a:latin typeface="Quattrocento Sans"/>
                <a:ea typeface="Quattrocento Sans"/>
                <a:cs typeface="Quattrocento Sans"/>
                <a:sym typeface="Quattrocento Sans"/>
              </a:rPr>
              <a:t>https://devops.azure.com</a:t>
            </a:r>
            <a:endParaRPr sz="1800" dirty="0">
              <a:solidFill>
                <a:schemeClr val="dk1"/>
              </a:solidFill>
              <a:latin typeface="Quattrocento Sans"/>
              <a:ea typeface="Quattrocento Sans"/>
              <a:cs typeface="Quattrocento Sans"/>
              <a:sym typeface="Quattrocento Sans"/>
            </a:endParaRPr>
          </a:p>
        </p:txBody>
      </p:sp>
      <p:sp>
        <p:nvSpPr>
          <p:cNvPr id="490" name="Google Shape;490;p23"/>
          <p:cNvSpPr txBox="1"/>
          <p:nvPr/>
        </p:nvSpPr>
        <p:spPr>
          <a:xfrm>
            <a:off x="712280" y="393628"/>
            <a:ext cx="7611109" cy="34111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b="1" baseline="30000">
                <a:solidFill>
                  <a:srgbClr val="245FDF"/>
                </a:solidFill>
                <a:latin typeface="Quattrocento Sans"/>
                <a:ea typeface="Quattrocento Sans"/>
                <a:cs typeface="Quattrocento Sans"/>
                <a:sym typeface="Quattrocento Sans"/>
              </a:rPr>
              <a:t>Azure DevOps Pipeline Design on Remote Servers</a:t>
            </a:r>
            <a:endParaRPr sz="4000" baseline="30000">
              <a:solidFill>
                <a:schemeClr val="dk1"/>
              </a:solidFill>
              <a:latin typeface="Quattrocento Sans"/>
              <a:ea typeface="Quattrocento Sans"/>
              <a:cs typeface="Quattrocento Sans"/>
              <a:sym typeface="Quattrocento Sans"/>
            </a:endParaRPr>
          </a:p>
        </p:txBody>
      </p:sp>
      <p:pic>
        <p:nvPicPr>
          <p:cNvPr id="491" name="Google Shape;491;p23"/>
          <p:cNvPicPr preferRelativeResize="0"/>
          <p:nvPr/>
        </p:nvPicPr>
        <p:blipFill rotWithShape="1">
          <a:blip r:embed="rId3">
            <a:alphaModFix/>
          </a:blip>
          <a:srcRect/>
          <a:stretch/>
        </p:blipFill>
        <p:spPr>
          <a:xfrm>
            <a:off x="462914" y="2932119"/>
            <a:ext cx="759847" cy="947737"/>
          </a:xfrm>
          <a:prstGeom prst="rect">
            <a:avLst/>
          </a:prstGeom>
          <a:noFill/>
          <a:ln>
            <a:noFill/>
          </a:ln>
        </p:spPr>
      </p:pic>
      <p:cxnSp>
        <p:nvCxnSpPr>
          <p:cNvPr id="492" name="Google Shape;492;p23"/>
          <p:cNvCxnSpPr/>
          <p:nvPr/>
        </p:nvCxnSpPr>
        <p:spPr>
          <a:xfrm>
            <a:off x="1222761" y="3346456"/>
            <a:ext cx="1373753" cy="0"/>
          </a:xfrm>
          <a:prstGeom prst="straightConnector1">
            <a:avLst/>
          </a:prstGeom>
          <a:noFill/>
          <a:ln w="38100" cap="flat" cmpd="sng">
            <a:solidFill>
              <a:srgbClr val="97B853"/>
            </a:solidFill>
            <a:prstDash val="solid"/>
            <a:round/>
            <a:headEnd type="none" w="sm" len="sm"/>
            <a:tailEnd type="triangle" w="med" len="med"/>
          </a:ln>
        </p:spPr>
      </p:cxnSp>
      <p:sp>
        <p:nvSpPr>
          <p:cNvPr id="493" name="Google Shape;493;p23"/>
          <p:cNvSpPr txBox="1"/>
          <p:nvPr/>
        </p:nvSpPr>
        <p:spPr>
          <a:xfrm>
            <a:off x="1263217" y="2651273"/>
            <a:ext cx="1313279" cy="561692"/>
          </a:xfrm>
          <a:prstGeom prst="rect">
            <a:avLst/>
          </a:prstGeom>
          <a:noFill/>
          <a:ln>
            <a:noFill/>
          </a:ln>
        </p:spPr>
        <p:txBody>
          <a:bodyPr spcFirstLastPara="1" wrap="square" lIns="0" tIns="119375" rIns="0" bIns="0" anchor="t" anchorCtr="0">
            <a:spAutoFit/>
          </a:bodyPr>
          <a:lstStyle/>
          <a:p>
            <a:pPr marL="12700" marR="5080" lvl="0" indent="0" algn="l" rtl="0">
              <a:lnSpc>
                <a:spcPct val="100000"/>
              </a:lnSpc>
              <a:spcBef>
                <a:spcPts val="0"/>
              </a:spcBef>
              <a:spcAft>
                <a:spcPts val="0"/>
              </a:spcAft>
              <a:buNone/>
            </a:pPr>
            <a:r>
              <a:rPr lang="en-US" sz="1100" b="1">
                <a:solidFill>
                  <a:schemeClr val="dk1"/>
                </a:solidFill>
                <a:latin typeface="Quattrocento Sans"/>
                <a:ea typeface="Quattrocento Sans"/>
                <a:cs typeface="Quattrocento Sans"/>
                <a:sym typeface="Quattrocento Sans"/>
              </a:rPr>
              <a:t>Commit / Push  </a:t>
            </a:r>
            <a:endParaRPr/>
          </a:p>
          <a:p>
            <a:pPr marL="12700" marR="5080" lvl="0" indent="0" algn="l" rtl="0">
              <a:lnSpc>
                <a:spcPct val="100000"/>
              </a:lnSpc>
              <a:spcBef>
                <a:spcPts val="750"/>
              </a:spcBef>
              <a:spcAft>
                <a:spcPts val="0"/>
              </a:spcAft>
              <a:buNone/>
            </a:pPr>
            <a:r>
              <a:rPr lang="en-US" sz="1100" b="1">
                <a:solidFill>
                  <a:schemeClr val="dk1"/>
                </a:solidFill>
                <a:latin typeface="Quattrocento Sans"/>
                <a:ea typeface="Quattrocento Sans"/>
                <a:cs typeface="Quattrocento Sans"/>
                <a:sym typeface="Quattrocento Sans"/>
              </a:rPr>
              <a:t>Code</a:t>
            </a:r>
            <a:endParaRPr sz="1100" b="1">
              <a:solidFill>
                <a:schemeClr val="dk1"/>
              </a:solidFill>
              <a:latin typeface="Quattrocento Sans"/>
              <a:ea typeface="Quattrocento Sans"/>
              <a:cs typeface="Quattrocento Sans"/>
              <a:sym typeface="Quattrocento Sans"/>
            </a:endParaRPr>
          </a:p>
        </p:txBody>
      </p:sp>
      <p:pic>
        <p:nvPicPr>
          <p:cNvPr id="494" name="Google Shape;494;p23"/>
          <p:cNvPicPr preferRelativeResize="0"/>
          <p:nvPr/>
        </p:nvPicPr>
        <p:blipFill rotWithShape="1">
          <a:blip r:embed="rId4">
            <a:alphaModFix/>
          </a:blip>
          <a:srcRect/>
          <a:stretch/>
        </p:blipFill>
        <p:spPr>
          <a:xfrm>
            <a:off x="2649854" y="2756995"/>
            <a:ext cx="1590675" cy="1343025"/>
          </a:xfrm>
          <a:prstGeom prst="rect">
            <a:avLst/>
          </a:prstGeom>
          <a:noFill/>
          <a:ln>
            <a:noFill/>
          </a:ln>
        </p:spPr>
      </p:pic>
      <p:sp>
        <p:nvSpPr>
          <p:cNvPr id="495" name="Google Shape;495;p23"/>
          <p:cNvSpPr/>
          <p:nvPr/>
        </p:nvSpPr>
        <p:spPr>
          <a:xfrm>
            <a:off x="5320357" y="2879067"/>
            <a:ext cx="826851" cy="77896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 name="Google Shape;496;p23"/>
          <p:cNvSpPr txBox="1"/>
          <p:nvPr/>
        </p:nvSpPr>
        <p:spPr>
          <a:xfrm>
            <a:off x="5187314" y="2458152"/>
            <a:ext cx="6219172" cy="276999"/>
          </a:xfrm>
          <a:prstGeom prst="rect">
            <a:avLst/>
          </a:prstGeom>
          <a:noFill/>
          <a:ln>
            <a:noFill/>
          </a:ln>
        </p:spPr>
        <p:txBody>
          <a:bodyPr spcFirstLastPara="1" wrap="square" lIns="91425" tIns="45700" rIns="91425" bIns="45700" anchor="t" anchorCtr="0">
            <a:spAutoFit/>
          </a:bodyPr>
          <a:lstStyle/>
          <a:p>
            <a:pPr marL="12700" marR="0" lvl="0" indent="0" algn="l" rtl="0">
              <a:lnSpc>
                <a:spcPct val="100000"/>
              </a:lnSpc>
              <a:spcBef>
                <a:spcPts val="0"/>
              </a:spcBef>
              <a:spcAft>
                <a:spcPts val="0"/>
              </a:spcAft>
              <a:buNone/>
            </a:pPr>
            <a:r>
              <a:rPr lang="en-US" sz="1800" b="1" baseline="30000">
                <a:solidFill>
                  <a:srgbClr val="245FDF"/>
                </a:solidFill>
                <a:latin typeface="Quattrocento Sans"/>
                <a:ea typeface="Quattrocento Sans"/>
                <a:cs typeface="Quattrocento Sans"/>
                <a:sym typeface="Quattrocento Sans"/>
              </a:rPr>
              <a:t>Continuous Integration (CI)</a:t>
            </a:r>
            <a:endParaRPr sz="2400" baseline="30000">
              <a:solidFill>
                <a:schemeClr val="dk1"/>
              </a:solidFill>
              <a:latin typeface="Quattrocento Sans"/>
              <a:ea typeface="Quattrocento Sans"/>
              <a:cs typeface="Quattrocento Sans"/>
              <a:sym typeface="Quattrocento Sans"/>
            </a:endParaRPr>
          </a:p>
        </p:txBody>
      </p:sp>
      <p:cxnSp>
        <p:nvCxnSpPr>
          <p:cNvPr id="497" name="Google Shape;497;p23"/>
          <p:cNvCxnSpPr/>
          <p:nvPr/>
        </p:nvCxnSpPr>
        <p:spPr>
          <a:xfrm>
            <a:off x="3639823" y="3354751"/>
            <a:ext cx="1373753" cy="0"/>
          </a:xfrm>
          <a:prstGeom prst="straightConnector1">
            <a:avLst/>
          </a:prstGeom>
          <a:noFill/>
          <a:ln w="38100" cap="flat" cmpd="sng">
            <a:solidFill>
              <a:srgbClr val="97B853"/>
            </a:solidFill>
            <a:prstDash val="solid"/>
            <a:round/>
            <a:headEnd type="none" w="sm" len="sm"/>
            <a:tailEnd type="triangle" w="med" len="med"/>
          </a:ln>
        </p:spPr>
      </p:cxnSp>
      <p:sp>
        <p:nvSpPr>
          <p:cNvPr id="498" name="Google Shape;498;p23"/>
          <p:cNvSpPr/>
          <p:nvPr/>
        </p:nvSpPr>
        <p:spPr>
          <a:xfrm>
            <a:off x="7867665" y="2881971"/>
            <a:ext cx="826851" cy="77896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499;p23"/>
          <p:cNvSpPr txBox="1"/>
          <p:nvPr/>
        </p:nvSpPr>
        <p:spPr>
          <a:xfrm>
            <a:off x="7740650" y="2455609"/>
            <a:ext cx="6219172" cy="276999"/>
          </a:xfrm>
          <a:prstGeom prst="rect">
            <a:avLst/>
          </a:prstGeom>
          <a:noFill/>
          <a:ln>
            <a:noFill/>
          </a:ln>
        </p:spPr>
        <p:txBody>
          <a:bodyPr spcFirstLastPara="1" wrap="square" lIns="91425" tIns="45700" rIns="91425" bIns="45700" anchor="t" anchorCtr="0">
            <a:spAutoFit/>
          </a:bodyPr>
          <a:lstStyle/>
          <a:p>
            <a:pPr marL="12700" marR="0" lvl="0" indent="0" algn="l" rtl="0">
              <a:lnSpc>
                <a:spcPct val="100000"/>
              </a:lnSpc>
              <a:spcBef>
                <a:spcPts val="0"/>
              </a:spcBef>
              <a:spcAft>
                <a:spcPts val="0"/>
              </a:spcAft>
              <a:buNone/>
            </a:pPr>
            <a:r>
              <a:rPr lang="en-US" sz="1800" b="1" baseline="30000">
                <a:solidFill>
                  <a:srgbClr val="245FDF"/>
                </a:solidFill>
                <a:latin typeface="Quattrocento Sans"/>
                <a:ea typeface="Quattrocento Sans"/>
                <a:cs typeface="Quattrocento Sans"/>
                <a:sym typeface="Quattrocento Sans"/>
              </a:rPr>
              <a:t>Continuous Delivery (CD)</a:t>
            </a:r>
            <a:endParaRPr sz="2400" baseline="30000">
              <a:solidFill>
                <a:schemeClr val="dk1"/>
              </a:solidFill>
              <a:latin typeface="Quattrocento Sans"/>
              <a:ea typeface="Quattrocento Sans"/>
              <a:cs typeface="Quattrocento Sans"/>
              <a:sym typeface="Quattrocento Sans"/>
            </a:endParaRPr>
          </a:p>
        </p:txBody>
      </p:sp>
      <p:cxnSp>
        <p:nvCxnSpPr>
          <p:cNvPr id="500" name="Google Shape;500;p23"/>
          <p:cNvCxnSpPr/>
          <p:nvPr/>
        </p:nvCxnSpPr>
        <p:spPr>
          <a:xfrm>
            <a:off x="6177914" y="3361915"/>
            <a:ext cx="1373753" cy="0"/>
          </a:xfrm>
          <a:prstGeom prst="straightConnector1">
            <a:avLst/>
          </a:prstGeom>
          <a:noFill/>
          <a:ln w="38100" cap="flat" cmpd="sng">
            <a:solidFill>
              <a:srgbClr val="97B853"/>
            </a:solidFill>
            <a:prstDash val="solid"/>
            <a:round/>
            <a:headEnd type="none" w="sm" len="sm"/>
            <a:tailEnd type="triangle" w="med" len="med"/>
          </a:ln>
        </p:spPr>
      </p:cxnSp>
      <p:sp>
        <p:nvSpPr>
          <p:cNvPr id="501" name="Google Shape;501;p23"/>
          <p:cNvSpPr/>
          <p:nvPr/>
        </p:nvSpPr>
        <p:spPr>
          <a:xfrm>
            <a:off x="5073650" y="2127256"/>
            <a:ext cx="4669538" cy="18288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02" name="Google Shape;502;p23"/>
          <p:cNvSpPr txBox="1"/>
          <p:nvPr/>
        </p:nvSpPr>
        <p:spPr>
          <a:xfrm>
            <a:off x="6430778" y="1758734"/>
            <a:ext cx="1866122" cy="338554"/>
          </a:xfrm>
          <a:prstGeom prst="rect">
            <a:avLst/>
          </a:prstGeom>
          <a:noFill/>
          <a:ln>
            <a:noFill/>
          </a:ln>
        </p:spPr>
        <p:txBody>
          <a:bodyPr spcFirstLastPara="1" wrap="square" lIns="91425" tIns="45700" rIns="91425" bIns="45700" anchor="t" anchorCtr="0">
            <a:spAutoFit/>
          </a:bodyPr>
          <a:lstStyle/>
          <a:p>
            <a:pPr marL="12700" marR="0" lvl="0" indent="0" algn="ctr" rtl="0">
              <a:lnSpc>
                <a:spcPct val="100000"/>
              </a:lnSpc>
              <a:spcBef>
                <a:spcPts val="0"/>
              </a:spcBef>
              <a:spcAft>
                <a:spcPts val="0"/>
              </a:spcAft>
              <a:buNone/>
            </a:pPr>
            <a:r>
              <a:rPr lang="en-US" sz="2400" b="1" baseline="30000">
                <a:solidFill>
                  <a:srgbClr val="245FDF"/>
                </a:solidFill>
                <a:latin typeface="Quattrocento Sans"/>
                <a:ea typeface="Quattrocento Sans"/>
                <a:cs typeface="Quattrocento Sans"/>
                <a:sym typeface="Quattrocento Sans"/>
              </a:rPr>
              <a:t>Azure Pipeline</a:t>
            </a:r>
            <a:endParaRPr sz="3200" baseline="30000">
              <a:solidFill>
                <a:schemeClr val="dk1"/>
              </a:solidFill>
              <a:latin typeface="Quattrocento Sans"/>
              <a:ea typeface="Quattrocento Sans"/>
              <a:cs typeface="Quattrocento Sans"/>
              <a:sym typeface="Quattrocento Sans"/>
            </a:endParaRPr>
          </a:p>
        </p:txBody>
      </p:sp>
      <p:cxnSp>
        <p:nvCxnSpPr>
          <p:cNvPr id="503" name="Google Shape;503;p23"/>
          <p:cNvCxnSpPr/>
          <p:nvPr/>
        </p:nvCxnSpPr>
        <p:spPr>
          <a:xfrm>
            <a:off x="8841231" y="3318975"/>
            <a:ext cx="1373753" cy="0"/>
          </a:xfrm>
          <a:prstGeom prst="straightConnector1">
            <a:avLst/>
          </a:prstGeom>
          <a:noFill/>
          <a:ln w="38100" cap="flat" cmpd="sng">
            <a:solidFill>
              <a:srgbClr val="97B853"/>
            </a:solidFill>
            <a:prstDash val="solid"/>
            <a:round/>
            <a:headEnd type="none" w="sm" len="sm"/>
            <a:tailEnd type="triangle" w="med" len="med"/>
          </a:ln>
        </p:spPr>
      </p:cxnSp>
      <p:pic>
        <p:nvPicPr>
          <p:cNvPr id="504" name="Google Shape;504;p23"/>
          <p:cNvPicPr preferRelativeResize="0"/>
          <p:nvPr/>
        </p:nvPicPr>
        <p:blipFill rotWithShape="1">
          <a:blip r:embed="rId6">
            <a:alphaModFix/>
          </a:blip>
          <a:srcRect/>
          <a:stretch/>
        </p:blipFill>
        <p:spPr>
          <a:xfrm>
            <a:off x="10471523" y="1758734"/>
            <a:ext cx="1358932" cy="1089523"/>
          </a:xfrm>
          <a:prstGeom prst="rect">
            <a:avLst/>
          </a:prstGeom>
          <a:noFill/>
          <a:ln>
            <a:noFill/>
          </a:ln>
        </p:spPr>
      </p:pic>
      <p:pic>
        <p:nvPicPr>
          <p:cNvPr id="505" name="Google Shape;505;p23"/>
          <p:cNvPicPr preferRelativeResize="0"/>
          <p:nvPr/>
        </p:nvPicPr>
        <p:blipFill rotWithShape="1">
          <a:blip r:embed="rId6">
            <a:alphaModFix/>
          </a:blip>
          <a:srcRect/>
          <a:stretch/>
        </p:blipFill>
        <p:spPr>
          <a:xfrm>
            <a:off x="10471523" y="3268547"/>
            <a:ext cx="1358932" cy="1089523"/>
          </a:xfrm>
          <a:prstGeom prst="rect">
            <a:avLst/>
          </a:prstGeom>
          <a:noFill/>
          <a:ln>
            <a:noFill/>
          </a:ln>
        </p:spPr>
      </p:pic>
      <p:sp>
        <p:nvSpPr>
          <p:cNvPr id="506" name="Google Shape;506;p23"/>
          <p:cNvSpPr/>
          <p:nvPr/>
        </p:nvSpPr>
        <p:spPr>
          <a:xfrm>
            <a:off x="10361699" y="1746356"/>
            <a:ext cx="1686890" cy="3124094"/>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07" name="Google Shape;507;p23"/>
          <p:cNvSpPr txBox="1"/>
          <p:nvPr/>
        </p:nvSpPr>
        <p:spPr>
          <a:xfrm>
            <a:off x="10320924" y="1207025"/>
            <a:ext cx="1866122" cy="338554"/>
          </a:xfrm>
          <a:prstGeom prst="rect">
            <a:avLst/>
          </a:prstGeom>
          <a:noFill/>
          <a:ln>
            <a:noFill/>
          </a:ln>
        </p:spPr>
        <p:txBody>
          <a:bodyPr spcFirstLastPara="1" wrap="square" lIns="91425" tIns="45700" rIns="91425" bIns="45700" anchor="t" anchorCtr="0">
            <a:spAutoFit/>
          </a:bodyPr>
          <a:lstStyle/>
          <a:p>
            <a:pPr marL="12700" marR="0" lvl="0" indent="0" algn="ctr" rtl="0">
              <a:lnSpc>
                <a:spcPct val="100000"/>
              </a:lnSpc>
              <a:spcBef>
                <a:spcPts val="0"/>
              </a:spcBef>
              <a:spcAft>
                <a:spcPts val="0"/>
              </a:spcAft>
              <a:buNone/>
            </a:pPr>
            <a:r>
              <a:rPr lang="en-US" sz="2400" b="1" baseline="30000">
                <a:solidFill>
                  <a:srgbClr val="245FDF"/>
                </a:solidFill>
                <a:latin typeface="Quattrocento Sans"/>
                <a:ea typeface="Quattrocento Sans"/>
                <a:cs typeface="Quattrocento Sans"/>
                <a:sym typeface="Quattrocento Sans"/>
              </a:rPr>
              <a:t>Servers</a:t>
            </a:r>
            <a:endParaRPr sz="3200" baseline="30000">
              <a:solidFill>
                <a:schemeClr val="dk1"/>
              </a:solidFill>
              <a:latin typeface="Quattrocento Sans"/>
              <a:ea typeface="Quattrocento Sans"/>
              <a:cs typeface="Quattrocento Sans"/>
              <a:sym typeface="Quattrocento Sans"/>
            </a:endParaRPr>
          </a:p>
        </p:txBody>
      </p:sp>
      <p:sp>
        <p:nvSpPr>
          <p:cNvPr id="508" name="Google Shape;508;p23"/>
          <p:cNvSpPr txBox="1"/>
          <p:nvPr/>
        </p:nvSpPr>
        <p:spPr>
          <a:xfrm>
            <a:off x="10161145" y="2893957"/>
            <a:ext cx="1866122" cy="338554"/>
          </a:xfrm>
          <a:prstGeom prst="rect">
            <a:avLst/>
          </a:prstGeom>
          <a:noFill/>
          <a:ln>
            <a:noFill/>
          </a:ln>
        </p:spPr>
        <p:txBody>
          <a:bodyPr spcFirstLastPara="1" wrap="square" lIns="91425" tIns="45700" rIns="91425" bIns="45700" anchor="t" anchorCtr="0">
            <a:spAutoFit/>
          </a:bodyPr>
          <a:lstStyle/>
          <a:p>
            <a:pPr marL="12700" marR="0" lvl="0" indent="0" algn="ctr" rtl="0">
              <a:lnSpc>
                <a:spcPct val="100000"/>
              </a:lnSpc>
              <a:spcBef>
                <a:spcPts val="0"/>
              </a:spcBef>
              <a:spcAft>
                <a:spcPts val="0"/>
              </a:spcAft>
              <a:buNone/>
            </a:pPr>
            <a:r>
              <a:rPr lang="en-US" sz="2400" b="1" baseline="30000">
                <a:solidFill>
                  <a:srgbClr val="245FDF"/>
                </a:solidFill>
                <a:latin typeface="Quattrocento Sans"/>
                <a:ea typeface="Quattrocento Sans"/>
                <a:cs typeface="Quattrocento Sans"/>
                <a:sym typeface="Quattrocento Sans"/>
              </a:rPr>
              <a:t>Test</a:t>
            </a:r>
            <a:endParaRPr sz="3200" baseline="30000">
              <a:solidFill>
                <a:schemeClr val="dk1"/>
              </a:solidFill>
              <a:latin typeface="Quattrocento Sans"/>
              <a:ea typeface="Quattrocento Sans"/>
              <a:cs typeface="Quattrocento Sans"/>
              <a:sym typeface="Quattrocento Sans"/>
            </a:endParaRPr>
          </a:p>
        </p:txBody>
      </p:sp>
      <p:sp>
        <p:nvSpPr>
          <p:cNvPr id="509" name="Google Shape;509;p23"/>
          <p:cNvSpPr txBox="1"/>
          <p:nvPr/>
        </p:nvSpPr>
        <p:spPr>
          <a:xfrm>
            <a:off x="10217928" y="4484595"/>
            <a:ext cx="1866122" cy="338554"/>
          </a:xfrm>
          <a:prstGeom prst="rect">
            <a:avLst/>
          </a:prstGeom>
          <a:noFill/>
          <a:ln>
            <a:noFill/>
          </a:ln>
        </p:spPr>
        <p:txBody>
          <a:bodyPr spcFirstLastPara="1" wrap="square" lIns="91425" tIns="45700" rIns="91425" bIns="45700" anchor="t" anchorCtr="0">
            <a:spAutoFit/>
          </a:bodyPr>
          <a:lstStyle/>
          <a:p>
            <a:pPr marL="12700" marR="0" lvl="0" indent="0" algn="ctr" rtl="0">
              <a:lnSpc>
                <a:spcPct val="100000"/>
              </a:lnSpc>
              <a:spcBef>
                <a:spcPts val="0"/>
              </a:spcBef>
              <a:spcAft>
                <a:spcPts val="0"/>
              </a:spcAft>
              <a:buNone/>
            </a:pPr>
            <a:r>
              <a:rPr lang="en-US" sz="2400" b="1" baseline="30000">
                <a:solidFill>
                  <a:srgbClr val="245FDF"/>
                </a:solidFill>
                <a:latin typeface="Quattrocento Sans"/>
                <a:ea typeface="Quattrocento Sans"/>
                <a:cs typeface="Quattrocento Sans"/>
                <a:sym typeface="Quattrocento Sans"/>
              </a:rPr>
              <a:t>Production</a:t>
            </a:r>
            <a:endParaRPr sz="3200" baseline="30000">
              <a:solidFill>
                <a:schemeClr val="dk1"/>
              </a:solidFill>
              <a:latin typeface="Quattrocento Sans"/>
              <a:ea typeface="Quattrocento Sans"/>
              <a:cs typeface="Quattrocento Sans"/>
              <a:sym typeface="Quattrocento Sans"/>
            </a:endParaRPr>
          </a:p>
        </p:txBody>
      </p:sp>
      <p:sp>
        <p:nvSpPr>
          <p:cNvPr id="510" name="Google Shape;510;p23"/>
          <p:cNvSpPr txBox="1"/>
          <p:nvPr/>
        </p:nvSpPr>
        <p:spPr>
          <a:xfrm>
            <a:off x="3684171" y="2889250"/>
            <a:ext cx="1313279" cy="289823"/>
          </a:xfrm>
          <a:prstGeom prst="rect">
            <a:avLst/>
          </a:prstGeom>
          <a:noFill/>
          <a:ln>
            <a:noFill/>
          </a:ln>
        </p:spPr>
        <p:txBody>
          <a:bodyPr spcFirstLastPara="1" wrap="square" lIns="0" tIns="119375" rIns="0" bIns="0" anchor="t" anchorCtr="0">
            <a:spAutoFit/>
          </a:bodyPr>
          <a:lstStyle/>
          <a:p>
            <a:pPr marL="12700" marR="5080" lvl="0" indent="0" algn="l" rtl="0">
              <a:lnSpc>
                <a:spcPct val="100000"/>
              </a:lnSpc>
              <a:spcBef>
                <a:spcPts val="0"/>
              </a:spcBef>
              <a:spcAft>
                <a:spcPts val="0"/>
              </a:spcAft>
              <a:buNone/>
            </a:pPr>
            <a:r>
              <a:rPr lang="en-US" sz="1100" b="1">
                <a:solidFill>
                  <a:schemeClr val="dk1"/>
                </a:solidFill>
                <a:latin typeface="Quattrocento Sans"/>
                <a:ea typeface="Quattrocento Sans"/>
                <a:cs typeface="Quattrocento Sans"/>
                <a:sym typeface="Quattrocento Sans"/>
              </a:rPr>
              <a:t>Triggers Pipeline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
          <p:cNvPicPr preferRelativeResize="0"/>
          <p:nvPr/>
        </p:nvPicPr>
        <p:blipFill rotWithShape="1">
          <a:blip r:embed="rId3">
            <a:alphaModFix amt="30000"/>
          </a:blip>
          <a:srcRect/>
          <a:stretch/>
        </p:blipFill>
        <p:spPr>
          <a:xfrm>
            <a:off x="1" y="1984"/>
            <a:ext cx="12433303" cy="6993732"/>
          </a:xfrm>
          <a:prstGeom prst="rect">
            <a:avLst/>
          </a:prstGeom>
          <a:noFill/>
          <a:ln>
            <a:noFill/>
          </a:ln>
        </p:spPr>
      </p:pic>
      <p:grpSp>
        <p:nvGrpSpPr>
          <p:cNvPr id="331" name="Google Shape;331;p3"/>
          <p:cNvGrpSpPr/>
          <p:nvPr/>
        </p:nvGrpSpPr>
        <p:grpSpPr>
          <a:xfrm>
            <a:off x="-14571" y="1985"/>
            <a:ext cx="12292455" cy="6993732"/>
            <a:chOff x="-14288" y="0"/>
            <a:chExt cx="12053888" cy="6858001"/>
          </a:xfrm>
        </p:grpSpPr>
        <p:grpSp>
          <p:nvGrpSpPr>
            <p:cNvPr id="332" name="Google Shape;332;p3"/>
            <p:cNvGrpSpPr/>
            <p:nvPr/>
          </p:nvGrpSpPr>
          <p:grpSpPr>
            <a:xfrm>
              <a:off x="-14288" y="0"/>
              <a:ext cx="1220788" cy="6858001"/>
              <a:chOff x="-14288" y="0"/>
              <a:chExt cx="1220788" cy="6858001"/>
            </a:xfrm>
          </p:grpSpPr>
          <p:sp>
            <p:nvSpPr>
              <p:cNvPr id="333" name="Google Shape;333;p3"/>
              <p:cNvSpPr/>
              <p:nvPr/>
            </p:nvSpPr>
            <p:spPr>
              <a:xfrm>
                <a:off x="114300" y="4763"/>
                <a:ext cx="23813" cy="2181225"/>
              </a:xfrm>
              <a:prstGeom prst="rect">
                <a:avLst/>
              </a:pr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34" name="Google Shape;334;p3"/>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35" name="Google Shape;335;p3"/>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36" name="Google Shape;336;p3"/>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697C98"/>
                  </a:gs>
                </a:gsLst>
                <a:lin ang="5400000" scaled="0"/>
              </a:gradFill>
              <a:ln>
                <a:noFill/>
              </a:ln>
            </p:spPr>
          </p:sp>
          <p:sp>
            <p:nvSpPr>
              <p:cNvPr id="337" name="Google Shape;337;p3"/>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38" name="Google Shape;338;p3"/>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697C98"/>
                  </a:gs>
                </a:gsLst>
                <a:lin ang="5400000" scaled="0"/>
              </a:gradFill>
              <a:ln>
                <a:noFill/>
              </a:ln>
            </p:spPr>
          </p:sp>
          <p:sp>
            <p:nvSpPr>
              <p:cNvPr id="339" name="Google Shape;339;p3"/>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697C98"/>
                  </a:gs>
                </a:gsLst>
                <a:lin ang="5400000" scaled="0"/>
              </a:gradFill>
              <a:ln>
                <a:noFill/>
              </a:ln>
            </p:spPr>
          </p:sp>
          <p:sp>
            <p:nvSpPr>
              <p:cNvPr id="340" name="Google Shape;340;p3"/>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41" name="Google Shape;341;p3"/>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42" name="Google Shape;342;p3"/>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697C98"/>
                  </a:gs>
                </a:gsLst>
                <a:lin ang="5400000" scaled="0"/>
              </a:gradFill>
              <a:ln>
                <a:noFill/>
              </a:ln>
            </p:spPr>
          </p:sp>
          <p:sp>
            <p:nvSpPr>
              <p:cNvPr id="343" name="Google Shape;343;p3"/>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cxnSp>
            <p:nvCxnSpPr>
              <p:cNvPr id="344" name="Google Shape;344;p3"/>
              <p:cNvCxnSpPr/>
              <p:nvPr/>
            </p:nvCxnSpPr>
            <p:spPr>
              <a:xfrm>
                <a:off x="-4763" y="9525"/>
                <a:ext cx="0" cy="0"/>
              </a:xfrm>
              <a:prstGeom prst="straightConnector1">
                <a:avLst/>
              </a:prstGeom>
              <a:gradFill>
                <a:gsLst>
                  <a:gs pos="0">
                    <a:schemeClr val="lt2"/>
                  </a:gs>
                  <a:gs pos="100000">
                    <a:srgbClr val="697C98"/>
                  </a:gs>
                </a:gsLst>
                <a:lin ang="5400000" scaled="0"/>
              </a:gradFill>
              <a:ln w="9525" cap="flat" cmpd="sng">
                <a:solidFill>
                  <a:srgbClr val="FFFFFF"/>
                </a:solidFill>
                <a:prstDash val="solid"/>
                <a:miter lim="800000"/>
                <a:headEnd type="none" w="med" len="med"/>
                <a:tailEnd type="none" w="med" len="med"/>
              </a:ln>
            </p:spPr>
          </p:cxnSp>
          <p:sp>
            <p:nvSpPr>
              <p:cNvPr id="345" name="Google Shape;345;p3"/>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697C98"/>
                  </a:gs>
                </a:gsLst>
                <a:lin ang="5400000" scaled="0"/>
              </a:gradFill>
              <a:ln>
                <a:noFill/>
              </a:ln>
            </p:spPr>
          </p:sp>
          <p:sp>
            <p:nvSpPr>
              <p:cNvPr id="346" name="Google Shape;346;p3"/>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697C98"/>
                  </a:gs>
                </a:gsLst>
                <a:lin ang="5400000" scaled="0"/>
              </a:gradFill>
              <a:ln>
                <a:noFill/>
              </a:ln>
            </p:spPr>
          </p:sp>
          <p:sp>
            <p:nvSpPr>
              <p:cNvPr id="347" name="Google Shape;347;p3"/>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697C98"/>
                  </a:gs>
                </a:gsLst>
                <a:lin ang="5400000" scaled="0"/>
              </a:gradFill>
              <a:ln>
                <a:noFill/>
              </a:ln>
            </p:spPr>
          </p:sp>
          <p:sp>
            <p:nvSpPr>
              <p:cNvPr id="348" name="Google Shape;348;p3"/>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49" name="Google Shape;349;p3"/>
              <p:cNvSpPr/>
              <p:nvPr/>
            </p:nvSpPr>
            <p:spPr>
              <a:xfrm>
                <a:off x="133350" y="4662488"/>
                <a:ext cx="23813" cy="2181225"/>
              </a:xfrm>
              <a:prstGeom prst="rect">
                <a:avLst/>
              </a:pr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50" name="Google Shape;350;p3"/>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697C98"/>
                  </a:gs>
                </a:gsLst>
                <a:lin ang="5400000" scaled="0"/>
              </a:gradFill>
              <a:ln>
                <a:noFill/>
              </a:ln>
            </p:spPr>
          </p:sp>
          <p:sp>
            <p:nvSpPr>
              <p:cNvPr id="351" name="Google Shape;351;p3"/>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52" name="Google Shape;352;p3"/>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697C98"/>
                  </a:gs>
                </a:gsLst>
                <a:lin ang="5400000" scaled="0"/>
              </a:gradFill>
              <a:ln>
                <a:noFill/>
              </a:ln>
            </p:spPr>
          </p:sp>
          <p:sp>
            <p:nvSpPr>
              <p:cNvPr id="353" name="Google Shape;353;p3"/>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54" name="Google Shape;354;p3"/>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697C98"/>
                  </a:gs>
                </a:gsLst>
                <a:lin ang="5400000" scaled="0"/>
              </a:gradFill>
              <a:ln>
                <a:noFill/>
              </a:ln>
            </p:spPr>
          </p:sp>
          <p:sp>
            <p:nvSpPr>
              <p:cNvPr id="355" name="Google Shape;355;p3"/>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697C98"/>
                  </a:gs>
                </a:gsLst>
                <a:lin ang="5400000" scaled="0"/>
              </a:gradFill>
              <a:ln>
                <a:noFill/>
              </a:ln>
            </p:spPr>
          </p:sp>
          <p:sp>
            <p:nvSpPr>
              <p:cNvPr id="356" name="Google Shape;356;p3"/>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57" name="Google Shape;357;p3"/>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58" name="Google Shape;358;p3"/>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697C98"/>
                  </a:gs>
                </a:gsLst>
                <a:lin ang="5400000" scaled="0"/>
              </a:gradFill>
              <a:ln>
                <a:noFill/>
              </a:ln>
            </p:spPr>
          </p:sp>
          <p:sp>
            <p:nvSpPr>
              <p:cNvPr id="359" name="Google Shape;359;p3"/>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grpSp>
        <p:grpSp>
          <p:nvGrpSpPr>
            <p:cNvPr id="360" name="Google Shape;360;p3"/>
            <p:cNvGrpSpPr/>
            <p:nvPr/>
          </p:nvGrpSpPr>
          <p:grpSpPr>
            <a:xfrm>
              <a:off x="11364912" y="0"/>
              <a:ext cx="674688" cy="6848476"/>
              <a:chOff x="11364912" y="0"/>
              <a:chExt cx="674688" cy="6848476"/>
            </a:xfrm>
          </p:grpSpPr>
          <p:sp>
            <p:nvSpPr>
              <p:cNvPr id="361" name="Google Shape;361;p3"/>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7C96A3">
                      <a:alpha val="80000"/>
                    </a:srgbClr>
                  </a:gs>
                  <a:gs pos="100000">
                    <a:srgbClr val="697C98">
                      <a:alpha val="60000"/>
                    </a:srgbClr>
                  </a:gs>
                </a:gsLst>
                <a:lin ang="5400000" scaled="0"/>
              </a:gradFill>
              <a:ln>
                <a:noFill/>
              </a:ln>
            </p:spPr>
          </p:sp>
          <p:sp>
            <p:nvSpPr>
              <p:cNvPr id="362" name="Google Shape;362;p3"/>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sp>
            <p:nvSpPr>
              <p:cNvPr id="363" name="Google Shape;363;p3"/>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sp>
            <p:nvSpPr>
              <p:cNvPr id="364" name="Google Shape;364;p3"/>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7C96A3">
                      <a:alpha val="80000"/>
                    </a:srgbClr>
                  </a:gs>
                  <a:gs pos="100000">
                    <a:srgbClr val="697C98">
                      <a:alpha val="60000"/>
                    </a:srgbClr>
                  </a:gs>
                </a:gsLst>
                <a:lin ang="5400000" scaled="0"/>
              </a:gradFill>
              <a:ln>
                <a:noFill/>
              </a:ln>
            </p:spPr>
          </p:sp>
          <p:sp>
            <p:nvSpPr>
              <p:cNvPr id="365" name="Google Shape;365;p3"/>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sp>
            <p:nvSpPr>
              <p:cNvPr id="366" name="Google Shape;366;p3"/>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7C96A3">
                      <a:alpha val="80000"/>
                    </a:srgbClr>
                  </a:gs>
                  <a:gs pos="100000">
                    <a:srgbClr val="697C98">
                      <a:alpha val="60000"/>
                    </a:srgbClr>
                  </a:gs>
                </a:gsLst>
                <a:lin ang="5400000" scaled="0"/>
              </a:gradFill>
              <a:ln>
                <a:noFill/>
              </a:ln>
            </p:spPr>
          </p:sp>
          <p:sp>
            <p:nvSpPr>
              <p:cNvPr id="367" name="Google Shape;367;p3"/>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sp>
            <p:nvSpPr>
              <p:cNvPr id="368" name="Google Shape;368;p3"/>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7C96A3">
                      <a:alpha val="80000"/>
                    </a:srgbClr>
                  </a:gs>
                  <a:gs pos="100000">
                    <a:srgbClr val="697C98">
                      <a:alpha val="60000"/>
                    </a:srgbClr>
                  </a:gs>
                </a:gsLst>
                <a:lin ang="5400000" scaled="0"/>
              </a:gradFill>
              <a:ln>
                <a:noFill/>
              </a:ln>
            </p:spPr>
          </p:sp>
          <p:sp>
            <p:nvSpPr>
              <p:cNvPr id="369" name="Google Shape;369;p3"/>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sp>
            <p:nvSpPr>
              <p:cNvPr id="370" name="Google Shape;370;p3"/>
              <p:cNvSpPr/>
              <p:nvPr/>
            </p:nvSpPr>
            <p:spPr>
              <a:xfrm>
                <a:off x="11939587" y="6596063"/>
                <a:ext cx="23813" cy="252413"/>
              </a:xfrm>
              <a:prstGeom prst="rect">
                <a:avLst/>
              </a:pr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grpSp>
      </p:grpSp>
      <p:sp>
        <p:nvSpPr>
          <p:cNvPr id="371" name="Google Shape;371;p3"/>
          <p:cNvSpPr/>
          <p:nvPr/>
        </p:nvSpPr>
        <p:spPr>
          <a:xfrm>
            <a:off x="0" y="1985"/>
            <a:ext cx="12433300" cy="6993731"/>
          </a:xfrm>
          <a:prstGeom prst="rect">
            <a:avLst/>
          </a:prstGeom>
          <a:solidFill>
            <a:schemeClr val="dk2"/>
          </a:solidFill>
          <a:ln>
            <a:noFill/>
          </a:ln>
        </p:spPr>
        <p:txBody>
          <a:bodyPr spcFirstLastPara="1" wrap="square" lIns="93234" tIns="46604" rIns="93234" bIns="46604" anchor="ctr" anchorCtr="0">
            <a:noAutofit/>
          </a:bodyPr>
          <a:lstStyle/>
          <a:p>
            <a:pPr algn="ctr"/>
            <a:endParaRPr sz="1836">
              <a:solidFill>
                <a:schemeClr val="lt1"/>
              </a:solidFill>
              <a:latin typeface="Twentieth Century"/>
              <a:ea typeface="Twentieth Century"/>
              <a:cs typeface="Twentieth Century"/>
              <a:sym typeface="Twentieth Century"/>
            </a:endParaRPr>
          </a:p>
        </p:txBody>
      </p:sp>
      <p:sp>
        <p:nvSpPr>
          <p:cNvPr id="372" name="Google Shape;372;p3"/>
          <p:cNvSpPr/>
          <p:nvPr/>
        </p:nvSpPr>
        <p:spPr>
          <a:xfrm>
            <a:off x="486453" y="491546"/>
            <a:ext cx="11460394" cy="6014609"/>
          </a:xfrm>
          <a:prstGeom prst="rect">
            <a:avLst/>
          </a:prstGeom>
          <a:solidFill>
            <a:srgbClr val="FFFFFF"/>
          </a:solidFill>
          <a:ln>
            <a:noFill/>
          </a:ln>
          <a:effectLst>
            <a:outerShdw blurRad="63500" dist="17780" dir="5400000" algn="t" rotWithShape="0">
              <a:srgbClr val="000000">
                <a:alpha val="42745"/>
              </a:srgbClr>
            </a:outerShdw>
          </a:effectLst>
        </p:spPr>
        <p:txBody>
          <a:bodyPr spcFirstLastPara="1" wrap="square" lIns="93234" tIns="46604" rIns="93234" bIns="46604" anchor="ctr" anchorCtr="0">
            <a:noAutofit/>
          </a:bodyPr>
          <a:lstStyle/>
          <a:p>
            <a:pPr algn="ctr"/>
            <a:endParaRPr sz="1836">
              <a:solidFill>
                <a:schemeClr val="lt1"/>
              </a:solidFill>
              <a:latin typeface="Twentieth Century"/>
              <a:ea typeface="Twentieth Century"/>
              <a:cs typeface="Twentieth Century"/>
              <a:sym typeface="Twentieth Century"/>
            </a:endParaRPr>
          </a:p>
        </p:txBody>
      </p:sp>
      <p:pic>
        <p:nvPicPr>
          <p:cNvPr id="373" name="Google Shape;373;p3"/>
          <p:cNvPicPr preferRelativeResize="0"/>
          <p:nvPr/>
        </p:nvPicPr>
        <p:blipFill rotWithShape="1">
          <a:blip r:embed="rId4">
            <a:alphaModFix/>
          </a:blip>
          <a:srcRect/>
          <a:stretch/>
        </p:blipFill>
        <p:spPr>
          <a:xfrm>
            <a:off x="892025" y="656676"/>
            <a:ext cx="10819238" cy="5306877"/>
          </a:xfrm>
          <a:prstGeom prst="rect">
            <a:avLst/>
          </a:prstGeom>
          <a:noFill/>
          <a:ln>
            <a:noFill/>
          </a:ln>
        </p:spPr>
      </p:pic>
    </p:spTree>
    <p:extLst>
      <p:ext uri="{BB962C8B-B14F-4D97-AF65-F5344CB8AC3E}">
        <p14:creationId xmlns:p14="http://schemas.microsoft.com/office/powerpoint/2010/main" val="16837861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514"/>
        <p:cNvGrpSpPr/>
        <p:nvPr/>
      </p:nvGrpSpPr>
      <p:grpSpPr>
        <a:xfrm>
          <a:off x="0" y="0"/>
          <a:ext cx="0" cy="0"/>
          <a:chOff x="0" y="0"/>
          <a:chExt cx="0" cy="0"/>
        </a:xfrm>
      </p:grpSpPr>
      <p:sp>
        <p:nvSpPr>
          <p:cNvPr id="515" name="Google Shape;515;p24"/>
          <p:cNvSpPr/>
          <p:nvPr/>
        </p:nvSpPr>
        <p:spPr>
          <a:xfrm>
            <a:off x="8603742" y="6328409"/>
            <a:ext cx="428625" cy="428625"/>
          </a:xfrm>
          <a:custGeom>
            <a:avLst/>
            <a:gdLst/>
            <a:ahLst/>
            <a:cxnLst/>
            <a:rect l="l" t="t" r="r" b="b"/>
            <a:pathLst>
              <a:path w="428625" h="428625" extrusionOk="0">
                <a:moveTo>
                  <a:pt x="0" y="214122"/>
                </a:moveTo>
                <a:lnTo>
                  <a:pt x="5656" y="165023"/>
                </a:lnTo>
                <a:lnTo>
                  <a:pt x="21766" y="119953"/>
                </a:lnTo>
                <a:lnTo>
                  <a:pt x="47046" y="80197"/>
                </a:lnTo>
                <a:lnTo>
                  <a:pt x="80207" y="47038"/>
                </a:lnTo>
                <a:lnTo>
                  <a:pt x="119965" y="21762"/>
                </a:lnTo>
                <a:lnTo>
                  <a:pt x="165031" y="5654"/>
                </a:lnTo>
                <a:lnTo>
                  <a:pt x="214122" y="0"/>
                </a:lnTo>
                <a:lnTo>
                  <a:pt x="263212" y="5654"/>
                </a:lnTo>
                <a:lnTo>
                  <a:pt x="308278" y="21762"/>
                </a:lnTo>
                <a:lnTo>
                  <a:pt x="348036" y="47038"/>
                </a:lnTo>
                <a:lnTo>
                  <a:pt x="381197" y="80197"/>
                </a:lnTo>
                <a:lnTo>
                  <a:pt x="406477" y="119953"/>
                </a:lnTo>
                <a:lnTo>
                  <a:pt x="422587" y="165023"/>
                </a:lnTo>
                <a:lnTo>
                  <a:pt x="428243" y="214122"/>
                </a:lnTo>
                <a:lnTo>
                  <a:pt x="422587" y="263220"/>
                </a:lnTo>
                <a:lnTo>
                  <a:pt x="406477" y="308290"/>
                </a:lnTo>
                <a:lnTo>
                  <a:pt x="381197" y="348046"/>
                </a:lnTo>
                <a:lnTo>
                  <a:pt x="348036" y="381205"/>
                </a:lnTo>
                <a:lnTo>
                  <a:pt x="308278" y="406481"/>
                </a:lnTo>
                <a:lnTo>
                  <a:pt x="263212" y="422589"/>
                </a:lnTo>
                <a:lnTo>
                  <a:pt x="214122" y="428244"/>
                </a:lnTo>
                <a:lnTo>
                  <a:pt x="165031" y="422589"/>
                </a:lnTo>
                <a:lnTo>
                  <a:pt x="119965" y="406481"/>
                </a:lnTo>
                <a:lnTo>
                  <a:pt x="80207" y="381205"/>
                </a:lnTo>
                <a:lnTo>
                  <a:pt x="47046" y="348046"/>
                </a:lnTo>
                <a:lnTo>
                  <a:pt x="21766" y="308290"/>
                </a:lnTo>
                <a:lnTo>
                  <a:pt x="5656" y="263220"/>
                </a:lnTo>
                <a:lnTo>
                  <a:pt x="0" y="214122"/>
                </a:lnTo>
                <a:close/>
              </a:path>
            </a:pathLst>
          </a:custGeom>
          <a:noFill/>
          <a:ln w="28950" cap="flat" cmpd="sng">
            <a:solidFill>
              <a:srgbClr val="0079C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 name="Google Shape;516;p24"/>
          <p:cNvSpPr txBox="1"/>
          <p:nvPr/>
        </p:nvSpPr>
        <p:spPr>
          <a:xfrm>
            <a:off x="8669781" y="6371335"/>
            <a:ext cx="3517265" cy="320601"/>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dirty="0">
                <a:solidFill>
                  <a:srgbClr val="0078D6"/>
                </a:solidFill>
                <a:latin typeface="Noto Sans Symbols"/>
                <a:ea typeface="Noto Sans Symbols"/>
                <a:cs typeface="Noto Sans Symbols"/>
                <a:sym typeface="Noto Sans Symbols"/>
              </a:rPr>
              <a:t>🡺</a:t>
            </a:r>
            <a:r>
              <a:rPr lang="en-US" sz="2000" dirty="0">
                <a:solidFill>
                  <a:srgbClr val="0078D6"/>
                </a:solidFill>
                <a:latin typeface="Times New Roman"/>
                <a:ea typeface="Times New Roman"/>
                <a:cs typeface="Times New Roman"/>
                <a:sym typeface="Times New Roman"/>
              </a:rPr>
              <a:t>	</a:t>
            </a:r>
            <a:r>
              <a:rPr lang="en-US" sz="2000" b="1" dirty="0">
                <a:solidFill>
                  <a:srgbClr val="0078D6"/>
                </a:solidFill>
                <a:latin typeface="Quattrocento Sans"/>
                <a:ea typeface="Quattrocento Sans"/>
                <a:cs typeface="Quattrocento Sans"/>
                <a:sym typeface="Quattrocento Sans"/>
              </a:rPr>
              <a:t>https://devops.azure.com</a:t>
            </a:r>
            <a:endParaRPr sz="2000" dirty="0">
              <a:solidFill>
                <a:schemeClr val="dk1"/>
              </a:solidFill>
              <a:latin typeface="Quattrocento Sans"/>
              <a:ea typeface="Quattrocento Sans"/>
              <a:cs typeface="Quattrocento Sans"/>
              <a:sym typeface="Quattrocento Sans"/>
            </a:endParaRPr>
          </a:p>
        </p:txBody>
      </p:sp>
      <p:sp>
        <p:nvSpPr>
          <p:cNvPr id="517" name="Google Shape;517;p24"/>
          <p:cNvSpPr txBox="1"/>
          <p:nvPr/>
        </p:nvSpPr>
        <p:spPr>
          <a:xfrm>
            <a:off x="1633301" y="920596"/>
            <a:ext cx="7611109" cy="34111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b="1" baseline="30000">
                <a:solidFill>
                  <a:srgbClr val="245FDF"/>
                </a:solidFill>
                <a:latin typeface="Quattrocento Sans"/>
                <a:ea typeface="Quattrocento Sans"/>
                <a:cs typeface="Quattrocento Sans"/>
                <a:sym typeface="Quattrocento Sans"/>
              </a:rPr>
              <a:t>C.I Stages</a:t>
            </a:r>
            <a:endParaRPr sz="4000" baseline="30000">
              <a:solidFill>
                <a:schemeClr val="dk1"/>
              </a:solidFill>
              <a:latin typeface="Quattrocento Sans"/>
              <a:ea typeface="Quattrocento Sans"/>
              <a:cs typeface="Quattrocento Sans"/>
              <a:sym typeface="Quattrocento Sans"/>
            </a:endParaRPr>
          </a:p>
        </p:txBody>
      </p:sp>
      <p:sp>
        <p:nvSpPr>
          <p:cNvPr id="518" name="Google Shape;518;p24"/>
          <p:cNvSpPr/>
          <p:nvPr/>
        </p:nvSpPr>
        <p:spPr>
          <a:xfrm>
            <a:off x="806450" y="380920"/>
            <a:ext cx="826851" cy="77896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 name="Google Shape;519;p24"/>
          <p:cNvSpPr txBox="1"/>
          <p:nvPr/>
        </p:nvSpPr>
        <p:spPr>
          <a:xfrm>
            <a:off x="2559050" y="2203450"/>
            <a:ext cx="11425440"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Quattrocento Sans"/>
              <a:buChar char="-"/>
            </a:pPr>
            <a:r>
              <a:rPr lang="en-US" sz="1800">
                <a:solidFill>
                  <a:schemeClr val="dk1"/>
                </a:solidFill>
                <a:latin typeface="Quattrocento Sans"/>
                <a:ea typeface="Quattrocento Sans"/>
                <a:cs typeface="Quattrocento Sans"/>
                <a:sym typeface="Quattrocento Sans"/>
              </a:rPr>
              <a:t>Download Source Code from Azure Git</a:t>
            </a:r>
            <a:endParaRPr/>
          </a:p>
          <a:p>
            <a:pPr marL="285750" marR="0" lvl="0" indent="-285750" algn="l" rtl="0">
              <a:spcBef>
                <a:spcPts val="0"/>
              </a:spcBef>
              <a:spcAft>
                <a:spcPts val="0"/>
              </a:spcAft>
              <a:buClr>
                <a:schemeClr val="dk1"/>
              </a:buClr>
              <a:buSzPts val="1800"/>
              <a:buFont typeface="Quattrocento Sans"/>
              <a:buChar char="-"/>
            </a:pPr>
            <a:r>
              <a:rPr lang="en-US" sz="1800">
                <a:solidFill>
                  <a:schemeClr val="dk1"/>
                </a:solidFill>
                <a:latin typeface="Quattrocento Sans"/>
                <a:ea typeface="Quattrocento Sans"/>
                <a:cs typeface="Quattrocento Sans"/>
                <a:sym typeface="Quattrocento Sans"/>
              </a:rPr>
              <a:t>Restore Packages</a:t>
            </a:r>
            <a:endParaRPr/>
          </a:p>
          <a:p>
            <a:pPr marL="285750" marR="0" lvl="0" indent="-285750" algn="l" rtl="0">
              <a:spcBef>
                <a:spcPts val="0"/>
              </a:spcBef>
              <a:spcAft>
                <a:spcPts val="0"/>
              </a:spcAft>
              <a:buClr>
                <a:schemeClr val="dk1"/>
              </a:buClr>
              <a:buSzPts val="1800"/>
              <a:buFont typeface="Quattrocento Sans"/>
              <a:buChar char="-"/>
            </a:pPr>
            <a:r>
              <a:rPr lang="en-US" sz="1800">
                <a:solidFill>
                  <a:schemeClr val="dk1"/>
                </a:solidFill>
                <a:latin typeface="Quattrocento Sans"/>
                <a:ea typeface="Quattrocento Sans"/>
                <a:cs typeface="Quattrocento Sans"/>
                <a:sym typeface="Quattrocento Sans"/>
              </a:rPr>
              <a:t>Static Code Analysis Preparation using </a:t>
            </a:r>
            <a:r>
              <a:rPr lang="en-US" sz="1800" b="1">
                <a:solidFill>
                  <a:schemeClr val="dk1"/>
                </a:solidFill>
                <a:latin typeface="Quattrocento Sans"/>
                <a:ea typeface="Quattrocento Sans"/>
                <a:cs typeface="Quattrocento Sans"/>
                <a:sym typeface="Quattrocento Sans"/>
              </a:rPr>
              <a:t>SonarCloud</a:t>
            </a:r>
            <a:endParaRPr sz="1800" b="1">
              <a:solidFill>
                <a:schemeClr val="dk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dk1"/>
              </a:buClr>
              <a:buSzPts val="1800"/>
              <a:buFont typeface="Quattrocento Sans"/>
              <a:buChar char="-"/>
            </a:pPr>
            <a:r>
              <a:rPr lang="en-US" sz="1800">
                <a:solidFill>
                  <a:schemeClr val="dk1"/>
                </a:solidFill>
                <a:latin typeface="Quattrocento Sans"/>
                <a:ea typeface="Quattrocento Sans"/>
                <a:cs typeface="Quattrocento Sans"/>
                <a:sym typeface="Quattrocento Sans"/>
              </a:rPr>
              <a:t>Build Application</a:t>
            </a:r>
            <a:endParaRPr/>
          </a:p>
          <a:p>
            <a:pPr marL="285750" marR="0" lvl="0" indent="-285750" algn="l" rtl="0">
              <a:spcBef>
                <a:spcPts val="0"/>
              </a:spcBef>
              <a:spcAft>
                <a:spcPts val="0"/>
              </a:spcAft>
              <a:buClr>
                <a:schemeClr val="dk1"/>
              </a:buClr>
              <a:buSzPts val="1800"/>
              <a:buFont typeface="Quattrocento Sans"/>
              <a:buChar char="-"/>
            </a:pPr>
            <a:r>
              <a:rPr lang="en-US" sz="1800">
                <a:solidFill>
                  <a:schemeClr val="dk1"/>
                </a:solidFill>
                <a:latin typeface="Quattrocento Sans"/>
                <a:ea typeface="Quattrocento Sans"/>
                <a:cs typeface="Quattrocento Sans"/>
                <a:sym typeface="Quattrocento Sans"/>
              </a:rPr>
              <a:t>Run Static Code Analysis using </a:t>
            </a:r>
            <a:r>
              <a:rPr lang="en-US" sz="1800" b="1">
                <a:solidFill>
                  <a:schemeClr val="dk1"/>
                </a:solidFill>
                <a:latin typeface="Quattrocento Sans"/>
                <a:ea typeface="Quattrocento Sans"/>
                <a:cs typeface="Quattrocento Sans"/>
                <a:sym typeface="Quattrocento Sans"/>
              </a:rPr>
              <a:t>SonarCloud</a:t>
            </a:r>
            <a:endParaRPr sz="1800" b="1">
              <a:solidFill>
                <a:schemeClr val="dk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dk1"/>
              </a:buClr>
              <a:buSzPts val="1800"/>
              <a:buFont typeface="Quattrocento Sans"/>
              <a:buChar char="-"/>
            </a:pPr>
            <a:r>
              <a:rPr lang="en-US" sz="1800">
                <a:solidFill>
                  <a:schemeClr val="dk1"/>
                </a:solidFill>
                <a:latin typeface="Quattrocento Sans"/>
                <a:ea typeface="Quattrocento Sans"/>
                <a:cs typeface="Quattrocento Sans"/>
                <a:sym typeface="Quattrocento Sans"/>
              </a:rPr>
              <a:t>Publish Artifacts to </a:t>
            </a:r>
            <a:r>
              <a:rPr lang="en-US" sz="1800" b="1">
                <a:solidFill>
                  <a:schemeClr val="dk1"/>
                </a:solidFill>
                <a:latin typeface="Quattrocento Sans"/>
                <a:ea typeface="Quattrocento Sans"/>
                <a:cs typeface="Quattrocento Sans"/>
                <a:sym typeface="Quattrocento Sans"/>
              </a:rPr>
              <a:t>JFrog Artifactory</a:t>
            </a:r>
            <a:endParaRPr/>
          </a:p>
          <a:p>
            <a:pPr marL="285750" marR="0" lvl="0" indent="-171450" algn="l" rtl="0">
              <a:spcBef>
                <a:spcPts val="0"/>
              </a:spcBef>
              <a:spcAft>
                <a:spcPts val="0"/>
              </a:spcAft>
              <a:buClr>
                <a:schemeClr val="dk1"/>
              </a:buClr>
              <a:buSzPts val="1800"/>
              <a:buFont typeface="Calibri"/>
              <a:buNone/>
            </a:pP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pic>
        <p:nvPicPr>
          <p:cNvPr id="524" name="Google Shape;524;p25"/>
          <p:cNvPicPr preferRelativeResize="0"/>
          <p:nvPr/>
        </p:nvPicPr>
        <p:blipFill rotWithShape="1">
          <a:blip r:embed="rId3">
            <a:alphaModFix/>
          </a:blip>
          <a:srcRect/>
          <a:stretch/>
        </p:blipFill>
        <p:spPr>
          <a:xfrm>
            <a:off x="5016676" y="222250"/>
            <a:ext cx="2723974" cy="1416472"/>
          </a:xfrm>
          <a:prstGeom prst="rect">
            <a:avLst/>
          </a:prstGeom>
          <a:noFill/>
          <a:ln>
            <a:noFill/>
          </a:ln>
        </p:spPr>
      </p:pic>
      <p:pic>
        <p:nvPicPr>
          <p:cNvPr id="525" name="Google Shape;525;p25"/>
          <p:cNvPicPr preferRelativeResize="0"/>
          <p:nvPr/>
        </p:nvPicPr>
        <p:blipFill rotWithShape="1">
          <a:blip r:embed="rId4">
            <a:alphaModFix/>
          </a:blip>
          <a:srcRect/>
          <a:stretch/>
        </p:blipFill>
        <p:spPr>
          <a:xfrm>
            <a:off x="1997074" y="1746250"/>
            <a:ext cx="8896704" cy="1924050"/>
          </a:xfrm>
          <a:prstGeom prst="rect">
            <a:avLst/>
          </a:prstGeom>
          <a:noFill/>
          <a:ln>
            <a:noFill/>
          </a:ln>
        </p:spPr>
      </p:pic>
      <p:sp>
        <p:nvSpPr>
          <p:cNvPr id="526" name="Google Shape;526;p25"/>
          <p:cNvSpPr txBox="1"/>
          <p:nvPr/>
        </p:nvSpPr>
        <p:spPr>
          <a:xfrm>
            <a:off x="7893050" y="6470650"/>
            <a:ext cx="62145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https://jfrog.com/artifactory/start-free/#saas</a:t>
            </a:r>
            <a:endParaRPr/>
          </a:p>
        </p:txBody>
      </p:sp>
      <p:pic>
        <p:nvPicPr>
          <p:cNvPr id="527" name="Google Shape;527;p25"/>
          <p:cNvPicPr preferRelativeResize="0"/>
          <p:nvPr/>
        </p:nvPicPr>
        <p:blipFill rotWithShape="1">
          <a:blip r:embed="rId5">
            <a:alphaModFix/>
          </a:blip>
          <a:srcRect/>
          <a:stretch/>
        </p:blipFill>
        <p:spPr>
          <a:xfrm>
            <a:off x="3930650" y="3727450"/>
            <a:ext cx="4838524" cy="2209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531"/>
        <p:cNvGrpSpPr/>
        <p:nvPr/>
      </p:nvGrpSpPr>
      <p:grpSpPr>
        <a:xfrm>
          <a:off x="0" y="0"/>
          <a:ext cx="0" cy="0"/>
          <a:chOff x="0" y="0"/>
          <a:chExt cx="0" cy="0"/>
        </a:xfrm>
      </p:grpSpPr>
      <p:pic>
        <p:nvPicPr>
          <p:cNvPr id="532" name="Google Shape;532;p26"/>
          <p:cNvPicPr preferRelativeResize="0"/>
          <p:nvPr/>
        </p:nvPicPr>
        <p:blipFill rotWithShape="1">
          <a:blip r:embed="rId3">
            <a:alphaModFix/>
          </a:blip>
          <a:srcRect/>
          <a:stretch/>
        </p:blipFill>
        <p:spPr>
          <a:xfrm>
            <a:off x="5016676" y="222250"/>
            <a:ext cx="2723974" cy="1416472"/>
          </a:xfrm>
          <a:prstGeom prst="rect">
            <a:avLst/>
          </a:prstGeom>
          <a:noFill/>
          <a:ln>
            <a:noFill/>
          </a:ln>
        </p:spPr>
      </p:pic>
      <p:pic>
        <p:nvPicPr>
          <p:cNvPr id="533" name="Google Shape;533;p26"/>
          <p:cNvPicPr preferRelativeResize="0"/>
          <p:nvPr/>
        </p:nvPicPr>
        <p:blipFill rotWithShape="1">
          <a:blip r:embed="rId4">
            <a:alphaModFix/>
          </a:blip>
          <a:srcRect/>
          <a:stretch/>
        </p:blipFill>
        <p:spPr>
          <a:xfrm>
            <a:off x="1797050" y="2432050"/>
            <a:ext cx="9658350" cy="2447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537"/>
        <p:cNvGrpSpPr/>
        <p:nvPr/>
      </p:nvGrpSpPr>
      <p:grpSpPr>
        <a:xfrm>
          <a:off x="0" y="0"/>
          <a:ext cx="0" cy="0"/>
          <a:chOff x="0" y="0"/>
          <a:chExt cx="0" cy="0"/>
        </a:xfrm>
      </p:grpSpPr>
      <p:pic>
        <p:nvPicPr>
          <p:cNvPr id="538" name="Google Shape;538;p27"/>
          <p:cNvPicPr preferRelativeResize="0"/>
          <p:nvPr/>
        </p:nvPicPr>
        <p:blipFill rotWithShape="1">
          <a:blip r:embed="rId3">
            <a:alphaModFix/>
          </a:blip>
          <a:srcRect/>
          <a:stretch/>
        </p:blipFill>
        <p:spPr>
          <a:xfrm>
            <a:off x="4568737" y="527050"/>
            <a:ext cx="3562350" cy="952500"/>
          </a:xfrm>
          <a:prstGeom prst="rect">
            <a:avLst/>
          </a:prstGeom>
          <a:noFill/>
          <a:ln>
            <a:noFill/>
          </a:ln>
        </p:spPr>
      </p:pic>
      <p:pic>
        <p:nvPicPr>
          <p:cNvPr id="539" name="Google Shape;539;p27"/>
          <p:cNvPicPr preferRelativeResize="0"/>
          <p:nvPr/>
        </p:nvPicPr>
        <p:blipFill rotWithShape="1">
          <a:blip r:embed="rId4">
            <a:alphaModFix/>
          </a:blip>
          <a:srcRect/>
          <a:stretch/>
        </p:blipFill>
        <p:spPr>
          <a:xfrm>
            <a:off x="654050" y="1898650"/>
            <a:ext cx="6381750" cy="2438400"/>
          </a:xfrm>
          <a:prstGeom prst="rect">
            <a:avLst/>
          </a:prstGeom>
          <a:noFill/>
          <a:ln>
            <a:noFill/>
          </a:ln>
        </p:spPr>
      </p:pic>
      <p:pic>
        <p:nvPicPr>
          <p:cNvPr id="540" name="Google Shape;540;p27"/>
          <p:cNvPicPr preferRelativeResize="0"/>
          <p:nvPr/>
        </p:nvPicPr>
        <p:blipFill rotWithShape="1">
          <a:blip r:embed="rId5">
            <a:alphaModFix/>
          </a:blip>
          <a:srcRect/>
          <a:stretch/>
        </p:blipFill>
        <p:spPr>
          <a:xfrm>
            <a:off x="6597650" y="3727450"/>
            <a:ext cx="5562600" cy="2286000"/>
          </a:xfrm>
          <a:prstGeom prst="rect">
            <a:avLst/>
          </a:prstGeom>
          <a:noFill/>
          <a:ln>
            <a:noFill/>
          </a:ln>
        </p:spPr>
      </p:pic>
      <p:sp>
        <p:nvSpPr>
          <p:cNvPr id="541" name="Google Shape;541;p27"/>
          <p:cNvSpPr txBox="1"/>
          <p:nvPr/>
        </p:nvSpPr>
        <p:spPr>
          <a:xfrm>
            <a:off x="9798050" y="6470650"/>
            <a:ext cx="296415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https://sonarcloud.io/</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545"/>
        <p:cNvGrpSpPr/>
        <p:nvPr/>
      </p:nvGrpSpPr>
      <p:grpSpPr>
        <a:xfrm>
          <a:off x="0" y="0"/>
          <a:ext cx="0" cy="0"/>
          <a:chOff x="0" y="0"/>
          <a:chExt cx="0" cy="0"/>
        </a:xfrm>
      </p:grpSpPr>
      <p:sp>
        <p:nvSpPr>
          <p:cNvPr id="546" name="Google Shape;546;p28"/>
          <p:cNvSpPr/>
          <p:nvPr/>
        </p:nvSpPr>
        <p:spPr>
          <a:xfrm>
            <a:off x="8603742" y="6328409"/>
            <a:ext cx="428625" cy="428625"/>
          </a:xfrm>
          <a:custGeom>
            <a:avLst/>
            <a:gdLst/>
            <a:ahLst/>
            <a:cxnLst/>
            <a:rect l="l" t="t" r="r" b="b"/>
            <a:pathLst>
              <a:path w="428625" h="428625" extrusionOk="0">
                <a:moveTo>
                  <a:pt x="0" y="214122"/>
                </a:moveTo>
                <a:lnTo>
                  <a:pt x="5656" y="165023"/>
                </a:lnTo>
                <a:lnTo>
                  <a:pt x="21766" y="119953"/>
                </a:lnTo>
                <a:lnTo>
                  <a:pt x="47046" y="80197"/>
                </a:lnTo>
                <a:lnTo>
                  <a:pt x="80207" y="47038"/>
                </a:lnTo>
                <a:lnTo>
                  <a:pt x="119965" y="21762"/>
                </a:lnTo>
                <a:lnTo>
                  <a:pt x="165031" y="5654"/>
                </a:lnTo>
                <a:lnTo>
                  <a:pt x="214122" y="0"/>
                </a:lnTo>
                <a:lnTo>
                  <a:pt x="263212" y="5654"/>
                </a:lnTo>
                <a:lnTo>
                  <a:pt x="308278" y="21762"/>
                </a:lnTo>
                <a:lnTo>
                  <a:pt x="348036" y="47038"/>
                </a:lnTo>
                <a:lnTo>
                  <a:pt x="381197" y="80197"/>
                </a:lnTo>
                <a:lnTo>
                  <a:pt x="406477" y="119953"/>
                </a:lnTo>
                <a:lnTo>
                  <a:pt x="422587" y="165023"/>
                </a:lnTo>
                <a:lnTo>
                  <a:pt x="428243" y="214122"/>
                </a:lnTo>
                <a:lnTo>
                  <a:pt x="422587" y="263220"/>
                </a:lnTo>
                <a:lnTo>
                  <a:pt x="406477" y="308290"/>
                </a:lnTo>
                <a:lnTo>
                  <a:pt x="381197" y="348046"/>
                </a:lnTo>
                <a:lnTo>
                  <a:pt x="348036" y="381205"/>
                </a:lnTo>
                <a:lnTo>
                  <a:pt x="308278" y="406481"/>
                </a:lnTo>
                <a:lnTo>
                  <a:pt x="263212" y="422589"/>
                </a:lnTo>
                <a:lnTo>
                  <a:pt x="214122" y="428244"/>
                </a:lnTo>
                <a:lnTo>
                  <a:pt x="165031" y="422589"/>
                </a:lnTo>
                <a:lnTo>
                  <a:pt x="119965" y="406481"/>
                </a:lnTo>
                <a:lnTo>
                  <a:pt x="80207" y="381205"/>
                </a:lnTo>
                <a:lnTo>
                  <a:pt x="47046" y="348046"/>
                </a:lnTo>
                <a:lnTo>
                  <a:pt x="21766" y="308290"/>
                </a:lnTo>
                <a:lnTo>
                  <a:pt x="5656" y="263220"/>
                </a:lnTo>
                <a:lnTo>
                  <a:pt x="0" y="214122"/>
                </a:lnTo>
                <a:close/>
              </a:path>
            </a:pathLst>
          </a:custGeom>
          <a:noFill/>
          <a:ln w="28950" cap="flat" cmpd="sng">
            <a:solidFill>
              <a:srgbClr val="0079C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 name="Google Shape;547;p28"/>
          <p:cNvSpPr txBox="1"/>
          <p:nvPr/>
        </p:nvSpPr>
        <p:spPr>
          <a:xfrm>
            <a:off x="8669781" y="6371335"/>
            <a:ext cx="3517265"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dirty="0">
                <a:solidFill>
                  <a:srgbClr val="0078D6"/>
                </a:solidFill>
                <a:latin typeface="Noto Sans Symbols"/>
                <a:ea typeface="Noto Sans Symbols"/>
                <a:cs typeface="Noto Sans Symbols"/>
                <a:sym typeface="Noto Sans Symbols"/>
              </a:rPr>
              <a:t>🡺</a:t>
            </a:r>
            <a:r>
              <a:rPr lang="en-US" sz="1800" dirty="0">
                <a:solidFill>
                  <a:srgbClr val="0078D6"/>
                </a:solidFill>
                <a:latin typeface="Times New Roman"/>
                <a:ea typeface="Times New Roman"/>
                <a:cs typeface="Times New Roman"/>
                <a:sym typeface="Times New Roman"/>
              </a:rPr>
              <a:t>	</a:t>
            </a:r>
            <a:r>
              <a:rPr lang="en-US" sz="1800" b="1" dirty="0">
                <a:solidFill>
                  <a:srgbClr val="0078D6"/>
                </a:solidFill>
                <a:latin typeface="Quattrocento Sans"/>
                <a:ea typeface="Quattrocento Sans"/>
                <a:cs typeface="Quattrocento Sans"/>
                <a:sym typeface="Quattrocento Sans"/>
              </a:rPr>
              <a:t>https://devops.azure.com</a:t>
            </a:r>
            <a:endParaRPr sz="1800" dirty="0">
              <a:solidFill>
                <a:schemeClr val="dk1"/>
              </a:solidFill>
              <a:latin typeface="Quattrocento Sans"/>
              <a:ea typeface="Quattrocento Sans"/>
              <a:cs typeface="Quattrocento Sans"/>
              <a:sym typeface="Quattrocento Sans"/>
            </a:endParaRPr>
          </a:p>
        </p:txBody>
      </p:sp>
      <p:sp>
        <p:nvSpPr>
          <p:cNvPr id="548" name="Google Shape;548;p28"/>
          <p:cNvSpPr txBox="1"/>
          <p:nvPr/>
        </p:nvSpPr>
        <p:spPr>
          <a:xfrm>
            <a:off x="1633301" y="920596"/>
            <a:ext cx="7611109" cy="34111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b="1" baseline="30000">
                <a:solidFill>
                  <a:srgbClr val="245FDF"/>
                </a:solidFill>
                <a:latin typeface="Quattrocento Sans"/>
                <a:ea typeface="Quattrocento Sans"/>
                <a:cs typeface="Quattrocento Sans"/>
                <a:sym typeface="Quattrocento Sans"/>
              </a:rPr>
              <a:t>C.D Stages</a:t>
            </a:r>
            <a:endParaRPr sz="4000" baseline="30000">
              <a:solidFill>
                <a:schemeClr val="dk1"/>
              </a:solidFill>
              <a:latin typeface="Quattrocento Sans"/>
              <a:ea typeface="Quattrocento Sans"/>
              <a:cs typeface="Quattrocento Sans"/>
              <a:sym typeface="Quattrocento Sans"/>
            </a:endParaRPr>
          </a:p>
        </p:txBody>
      </p:sp>
      <p:sp>
        <p:nvSpPr>
          <p:cNvPr id="549" name="Google Shape;549;p28"/>
          <p:cNvSpPr/>
          <p:nvPr/>
        </p:nvSpPr>
        <p:spPr>
          <a:xfrm>
            <a:off x="806450" y="380920"/>
            <a:ext cx="826851" cy="77896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 name="Google Shape;550;p28"/>
          <p:cNvSpPr txBox="1"/>
          <p:nvPr/>
        </p:nvSpPr>
        <p:spPr>
          <a:xfrm>
            <a:off x="2559050" y="2203450"/>
            <a:ext cx="11425440"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Quattrocento Sans"/>
              <a:buChar char="-"/>
            </a:pPr>
            <a:r>
              <a:rPr lang="en-US" sz="1800">
                <a:solidFill>
                  <a:schemeClr val="dk1"/>
                </a:solidFill>
                <a:latin typeface="Quattrocento Sans"/>
                <a:ea typeface="Quattrocento Sans"/>
                <a:cs typeface="Quattrocento Sans"/>
                <a:sym typeface="Quattrocento Sans"/>
              </a:rPr>
              <a:t>Download Artifacts from </a:t>
            </a:r>
            <a:r>
              <a:rPr lang="en-US" sz="1800" b="1">
                <a:solidFill>
                  <a:schemeClr val="dk1"/>
                </a:solidFill>
                <a:latin typeface="Quattrocento Sans"/>
                <a:ea typeface="Quattrocento Sans"/>
                <a:cs typeface="Quattrocento Sans"/>
                <a:sym typeface="Quattrocento Sans"/>
              </a:rPr>
              <a:t>JFrog Artifactory</a:t>
            </a:r>
            <a:endParaRPr/>
          </a:p>
          <a:p>
            <a:pPr marL="285750" marR="0" lvl="0" indent="-285750" algn="l" rtl="0">
              <a:spcBef>
                <a:spcPts val="0"/>
              </a:spcBef>
              <a:spcAft>
                <a:spcPts val="0"/>
              </a:spcAft>
              <a:buClr>
                <a:schemeClr val="dk1"/>
              </a:buClr>
              <a:buSzPts val="1800"/>
              <a:buFont typeface="Quattrocento Sans"/>
              <a:buChar char="-"/>
            </a:pPr>
            <a:r>
              <a:rPr lang="en-US" sz="1800">
                <a:solidFill>
                  <a:schemeClr val="dk1"/>
                </a:solidFill>
                <a:latin typeface="Quattrocento Sans"/>
                <a:ea typeface="Quattrocento Sans"/>
                <a:cs typeface="Quattrocento Sans"/>
                <a:sym typeface="Quattrocento Sans"/>
              </a:rPr>
              <a:t>App Service Deployment</a:t>
            </a:r>
            <a:endParaRPr/>
          </a:p>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554"/>
        <p:cNvGrpSpPr/>
        <p:nvPr/>
      </p:nvGrpSpPr>
      <p:grpSpPr>
        <a:xfrm>
          <a:off x="0" y="0"/>
          <a:ext cx="0" cy="0"/>
          <a:chOff x="0" y="0"/>
          <a:chExt cx="0" cy="0"/>
        </a:xfrm>
      </p:grpSpPr>
      <p:sp>
        <p:nvSpPr>
          <p:cNvPr id="555" name="Google Shape;555;p29"/>
          <p:cNvSpPr/>
          <p:nvPr/>
        </p:nvSpPr>
        <p:spPr>
          <a:xfrm>
            <a:off x="8603742" y="6328409"/>
            <a:ext cx="428625" cy="428625"/>
          </a:xfrm>
          <a:custGeom>
            <a:avLst/>
            <a:gdLst/>
            <a:ahLst/>
            <a:cxnLst/>
            <a:rect l="l" t="t" r="r" b="b"/>
            <a:pathLst>
              <a:path w="428625" h="428625" extrusionOk="0">
                <a:moveTo>
                  <a:pt x="0" y="214122"/>
                </a:moveTo>
                <a:lnTo>
                  <a:pt x="5656" y="165023"/>
                </a:lnTo>
                <a:lnTo>
                  <a:pt x="21766" y="119953"/>
                </a:lnTo>
                <a:lnTo>
                  <a:pt x="47046" y="80197"/>
                </a:lnTo>
                <a:lnTo>
                  <a:pt x="80207" y="47038"/>
                </a:lnTo>
                <a:lnTo>
                  <a:pt x="119965" y="21762"/>
                </a:lnTo>
                <a:lnTo>
                  <a:pt x="165031" y="5654"/>
                </a:lnTo>
                <a:lnTo>
                  <a:pt x="214122" y="0"/>
                </a:lnTo>
                <a:lnTo>
                  <a:pt x="263212" y="5654"/>
                </a:lnTo>
                <a:lnTo>
                  <a:pt x="308278" y="21762"/>
                </a:lnTo>
                <a:lnTo>
                  <a:pt x="348036" y="47038"/>
                </a:lnTo>
                <a:lnTo>
                  <a:pt x="381197" y="80197"/>
                </a:lnTo>
                <a:lnTo>
                  <a:pt x="406477" y="119953"/>
                </a:lnTo>
                <a:lnTo>
                  <a:pt x="422587" y="165023"/>
                </a:lnTo>
                <a:lnTo>
                  <a:pt x="428243" y="214122"/>
                </a:lnTo>
                <a:lnTo>
                  <a:pt x="422587" y="263220"/>
                </a:lnTo>
                <a:lnTo>
                  <a:pt x="406477" y="308290"/>
                </a:lnTo>
                <a:lnTo>
                  <a:pt x="381197" y="348046"/>
                </a:lnTo>
                <a:lnTo>
                  <a:pt x="348036" y="381205"/>
                </a:lnTo>
                <a:lnTo>
                  <a:pt x="308278" y="406481"/>
                </a:lnTo>
                <a:lnTo>
                  <a:pt x="263212" y="422589"/>
                </a:lnTo>
                <a:lnTo>
                  <a:pt x="214122" y="428244"/>
                </a:lnTo>
                <a:lnTo>
                  <a:pt x="165031" y="422589"/>
                </a:lnTo>
                <a:lnTo>
                  <a:pt x="119965" y="406481"/>
                </a:lnTo>
                <a:lnTo>
                  <a:pt x="80207" y="381205"/>
                </a:lnTo>
                <a:lnTo>
                  <a:pt x="47046" y="348046"/>
                </a:lnTo>
                <a:lnTo>
                  <a:pt x="21766" y="308290"/>
                </a:lnTo>
                <a:lnTo>
                  <a:pt x="5656" y="263220"/>
                </a:lnTo>
                <a:lnTo>
                  <a:pt x="0" y="214122"/>
                </a:lnTo>
                <a:close/>
              </a:path>
            </a:pathLst>
          </a:custGeom>
          <a:noFill/>
          <a:ln w="28950" cap="flat" cmpd="sng">
            <a:solidFill>
              <a:srgbClr val="0079C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 name="Google Shape;556;p29"/>
          <p:cNvSpPr txBox="1"/>
          <p:nvPr/>
        </p:nvSpPr>
        <p:spPr>
          <a:xfrm>
            <a:off x="8669781" y="6371335"/>
            <a:ext cx="3517265"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dirty="0">
                <a:solidFill>
                  <a:srgbClr val="0078D6"/>
                </a:solidFill>
                <a:latin typeface="Noto Sans Symbols"/>
                <a:ea typeface="Noto Sans Symbols"/>
                <a:cs typeface="Noto Sans Symbols"/>
                <a:sym typeface="Noto Sans Symbols"/>
              </a:rPr>
              <a:t>🡺</a:t>
            </a:r>
            <a:r>
              <a:rPr lang="en-US" sz="1800" dirty="0">
                <a:solidFill>
                  <a:srgbClr val="0078D6"/>
                </a:solidFill>
                <a:latin typeface="Times New Roman"/>
                <a:ea typeface="Times New Roman"/>
                <a:cs typeface="Times New Roman"/>
                <a:sym typeface="Times New Roman"/>
              </a:rPr>
              <a:t>	</a:t>
            </a:r>
            <a:r>
              <a:rPr lang="en-US" sz="1800" b="1" dirty="0">
                <a:solidFill>
                  <a:srgbClr val="0078D6"/>
                </a:solidFill>
                <a:latin typeface="Quattrocento Sans"/>
                <a:ea typeface="Quattrocento Sans"/>
                <a:cs typeface="Quattrocento Sans"/>
                <a:sym typeface="Quattrocento Sans"/>
              </a:rPr>
              <a:t>https://devops.azure.com</a:t>
            </a:r>
            <a:endParaRPr sz="1800" dirty="0">
              <a:solidFill>
                <a:schemeClr val="dk1"/>
              </a:solidFill>
              <a:latin typeface="Quattrocento Sans"/>
              <a:ea typeface="Quattrocento Sans"/>
              <a:cs typeface="Quattrocento Sans"/>
              <a:sym typeface="Quattrocento Sans"/>
            </a:endParaRPr>
          </a:p>
        </p:txBody>
      </p:sp>
      <p:sp>
        <p:nvSpPr>
          <p:cNvPr id="557" name="Google Shape;557;p29"/>
          <p:cNvSpPr txBox="1"/>
          <p:nvPr/>
        </p:nvSpPr>
        <p:spPr>
          <a:xfrm>
            <a:off x="1633301" y="920596"/>
            <a:ext cx="7611109" cy="34111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b="1" baseline="30000">
                <a:solidFill>
                  <a:srgbClr val="245FDF"/>
                </a:solidFill>
                <a:latin typeface="Quattrocento Sans"/>
                <a:ea typeface="Quattrocento Sans"/>
                <a:cs typeface="Quattrocento Sans"/>
                <a:sym typeface="Quattrocento Sans"/>
              </a:rPr>
              <a:t>C.I Stages</a:t>
            </a:r>
            <a:endParaRPr sz="4000" baseline="30000">
              <a:solidFill>
                <a:schemeClr val="dk1"/>
              </a:solidFill>
              <a:latin typeface="Quattrocento Sans"/>
              <a:ea typeface="Quattrocento Sans"/>
              <a:cs typeface="Quattrocento Sans"/>
              <a:sym typeface="Quattrocento Sans"/>
            </a:endParaRPr>
          </a:p>
        </p:txBody>
      </p:sp>
      <p:sp>
        <p:nvSpPr>
          <p:cNvPr id="558" name="Google Shape;558;p29"/>
          <p:cNvSpPr/>
          <p:nvPr/>
        </p:nvSpPr>
        <p:spPr>
          <a:xfrm>
            <a:off x="806450" y="380920"/>
            <a:ext cx="826851" cy="77896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 name="Google Shape;559;p29"/>
          <p:cNvSpPr txBox="1"/>
          <p:nvPr/>
        </p:nvSpPr>
        <p:spPr>
          <a:xfrm>
            <a:off x="2559050" y="2203450"/>
            <a:ext cx="11425440"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Quattrocento Sans"/>
              <a:buChar char="-"/>
            </a:pPr>
            <a:r>
              <a:rPr lang="en-US" sz="1800">
                <a:solidFill>
                  <a:schemeClr val="dk1"/>
                </a:solidFill>
                <a:latin typeface="Quattrocento Sans"/>
                <a:ea typeface="Quattrocento Sans"/>
                <a:cs typeface="Quattrocento Sans"/>
                <a:sym typeface="Quattrocento Sans"/>
              </a:rPr>
              <a:t>Download Source Code from Azure Git</a:t>
            </a:r>
            <a:endParaRPr/>
          </a:p>
          <a:p>
            <a:pPr marL="285750" marR="0" lvl="0" indent="-285750" algn="l" rtl="0">
              <a:spcBef>
                <a:spcPts val="0"/>
              </a:spcBef>
              <a:spcAft>
                <a:spcPts val="0"/>
              </a:spcAft>
              <a:buClr>
                <a:schemeClr val="dk1"/>
              </a:buClr>
              <a:buSzPts val="1800"/>
              <a:buFont typeface="Quattrocento Sans"/>
              <a:buChar char="-"/>
            </a:pPr>
            <a:r>
              <a:rPr lang="en-US" sz="1800">
                <a:solidFill>
                  <a:schemeClr val="dk1"/>
                </a:solidFill>
                <a:latin typeface="Quattrocento Sans"/>
                <a:ea typeface="Quattrocento Sans"/>
                <a:cs typeface="Quattrocento Sans"/>
                <a:sym typeface="Quattrocento Sans"/>
              </a:rPr>
              <a:t>Restore Packages</a:t>
            </a:r>
            <a:endParaRPr/>
          </a:p>
          <a:p>
            <a:pPr marL="285750" marR="0" lvl="0" indent="-285750" algn="l" rtl="0">
              <a:spcBef>
                <a:spcPts val="0"/>
              </a:spcBef>
              <a:spcAft>
                <a:spcPts val="0"/>
              </a:spcAft>
              <a:buClr>
                <a:schemeClr val="dk1"/>
              </a:buClr>
              <a:buSzPts val="1800"/>
              <a:buFont typeface="Quattrocento Sans"/>
              <a:buChar char="-"/>
            </a:pPr>
            <a:r>
              <a:rPr lang="en-US" sz="1800">
                <a:solidFill>
                  <a:schemeClr val="dk1"/>
                </a:solidFill>
                <a:latin typeface="Quattrocento Sans"/>
                <a:ea typeface="Quattrocento Sans"/>
                <a:cs typeface="Quattrocento Sans"/>
                <a:sym typeface="Quattrocento Sans"/>
              </a:rPr>
              <a:t>Static Code Analysis Preparation using </a:t>
            </a:r>
            <a:r>
              <a:rPr lang="en-US" sz="1800" b="1">
                <a:solidFill>
                  <a:schemeClr val="dk1"/>
                </a:solidFill>
                <a:latin typeface="Quattrocento Sans"/>
                <a:ea typeface="Quattrocento Sans"/>
                <a:cs typeface="Quattrocento Sans"/>
                <a:sym typeface="Quattrocento Sans"/>
              </a:rPr>
              <a:t>SonarCloud</a:t>
            </a:r>
            <a:endParaRPr sz="1800" b="1">
              <a:solidFill>
                <a:schemeClr val="dk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dk1"/>
              </a:buClr>
              <a:buSzPts val="1800"/>
              <a:buFont typeface="Quattrocento Sans"/>
              <a:buChar char="-"/>
            </a:pPr>
            <a:r>
              <a:rPr lang="en-US" sz="1800">
                <a:solidFill>
                  <a:schemeClr val="dk1"/>
                </a:solidFill>
                <a:latin typeface="Quattrocento Sans"/>
                <a:ea typeface="Quattrocento Sans"/>
                <a:cs typeface="Quattrocento Sans"/>
                <a:sym typeface="Quattrocento Sans"/>
              </a:rPr>
              <a:t>Build Application</a:t>
            </a:r>
            <a:endParaRPr/>
          </a:p>
          <a:p>
            <a:pPr marL="285750" marR="0" lvl="0" indent="-285750" algn="l" rtl="0">
              <a:spcBef>
                <a:spcPts val="0"/>
              </a:spcBef>
              <a:spcAft>
                <a:spcPts val="0"/>
              </a:spcAft>
              <a:buClr>
                <a:schemeClr val="dk1"/>
              </a:buClr>
              <a:buSzPts val="1800"/>
              <a:buFont typeface="Quattrocento Sans"/>
              <a:buChar char="-"/>
            </a:pPr>
            <a:r>
              <a:rPr lang="en-US" sz="1800">
                <a:solidFill>
                  <a:schemeClr val="dk1"/>
                </a:solidFill>
                <a:latin typeface="Quattrocento Sans"/>
                <a:ea typeface="Quattrocento Sans"/>
                <a:cs typeface="Quattrocento Sans"/>
                <a:sym typeface="Quattrocento Sans"/>
              </a:rPr>
              <a:t>Run Static Code Analysis using </a:t>
            </a:r>
            <a:r>
              <a:rPr lang="en-US" sz="1800" b="1">
                <a:solidFill>
                  <a:schemeClr val="dk1"/>
                </a:solidFill>
                <a:latin typeface="Quattrocento Sans"/>
                <a:ea typeface="Quattrocento Sans"/>
                <a:cs typeface="Quattrocento Sans"/>
                <a:sym typeface="Quattrocento Sans"/>
              </a:rPr>
              <a:t>SonarCloud</a:t>
            </a:r>
            <a:endParaRPr sz="1800" b="1">
              <a:solidFill>
                <a:schemeClr val="dk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dk1"/>
              </a:buClr>
              <a:buSzPts val="1800"/>
              <a:buFont typeface="Quattrocento Sans"/>
              <a:buChar char="-"/>
            </a:pPr>
            <a:r>
              <a:rPr lang="en-US" sz="1800">
                <a:solidFill>
                  <a:schemeClr val="dk1"/>
                </a:solidFill>
                <a:latin typeface="Quattrocento Sans"/>
                <a:ea typeface="Quattrocento Sans"/>
                <a:cs typeface="Quattrocento Sans"/>
                <a:sym typeface="Quattrocento Sans"/>
              </a:rPr>
              <a:t>Publish Artifacts to </a:t>
            </a:r>
            <a:r>
              <a:rPr lang="en-US" sz="1800" b="1">
                <a:solidFill>
                  <a:schemeClr val="dk1"/>
                </a:solidFill>
                <a:latin typeface="Quattrocento Sans"/>
                <a:ea typeface="Quattrocento Sans"/>
                <a:cs typeface="Quattrocento Sans"/>
                <a:sym typeface="Quattrocento Sans"/>
              </a:rPr>
              <a:t>JFrog Artifactory</a:t>
            </a:r>
            <a:endParaRPr/>
          </a:p>
          <a:p>
            <a:pPr marL="285750" marR="0" lvl="0" indent="-171450" algn="l" rtl="0">
              <a:spcBef>
                <a:spcPts val="0"/>
              </a:spcBef>
              <a:spcAft>
                <a:spcPts val="0"/>
              </a:spcAft>
              <a:buClr>
                <a:schemeClr val="dk1"/>
              </a:buClr>
              <a:buSzPts val="1800"/>
              <a:buFont typeface="Calibri"/>
              <a:buNone/>
            </a:pP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563"/>
        <p:cNvGrpSpPr/>
        <p:nvPr/>
      </p:nvGrpSpPr>
      <p:grpSpPr>
        <a:xfrm>
          <a:off x="0" y="0"/>
          <a:ext cx="0" cy="0"/>
          <a:chOff x="0" y="0"/>
          <a:chExt cx="0" cy="0"/>
        </a:xfrm>
      </p:grpSpPr>
      <p:sp>
        <p:nvSpPr>
          <p:cNvPr id="564" name="Google Shape;564;p30"/>
          <p:cNvSpPr/>
          <p:nvPr/>
        </p:nvSpPr>
        <p:spPr>
          <a:xfrm>
            <a:off x="8603742" y="6328409"/>
            <a:ext cx="428625" cy="428625"/>
          </a:xfrm>
          <a:custGeom>
            <a:avLst/>
            <a:gdLst/>
            <a:ahLst/>
            <a:cxnLst/>
            <a:rect l="l" t="t" r="r" b="b"/>
            <a:pathLst>
              <a:path w="428625" h="428625" extrusionOk="0">
                <a:moveTo>
                  <a:pt x="0" y="214122"/>
                </a:moveTo>
                <a:lnTo>
                  <a:pt x="5656" y="165023"/>
                </a:lnTo>
                <a:lnTo>
                  <a:pt x="21766" y="119953"/>
                </a:lnTo>
                <a:lnTo>
                  <a:pt x="47046" y="80197"/>
                </a:lnTo>
                <a:lnTo>
                  <a:pt x="80207" y="47038"/>
                </a:lnTo>
                <a:lnTo>
                  <a:pt x="119965" y="21762"/>
                </a:lnTo>
                <a:lnTo>
                  <a:pt x="165031" y="5654"/>
                </a:lnTo>
                <a:lnTo>
                  <a:pt x="214122" y="0"/>
                </a:lnTo>
                <a:lnTo>
                  <a:pt x="263212" y="5654"/>
                </a:lnTo>
                <a:lnTo>
                  <a:pt x="308278" y="21762"/>
                </a:lnTo>
                <a:lnTo>
                  <a:pt x="348036" y="47038"/>
                </a:lnTo>
                <a:lnTo>
                  <a:pt x="381197" y="80197"/>
                </a:lnTo>
                <a:lnTo>
                  <a:pt x="406477" y="119953"/>
                </a:lnTo>
                <a:lnTo>
                  <a:pt x="422587" y="165023"/>
                </a:lnTo>
                <a:lnTo>
                  <a:pt x="428243" y="214122"/>
                </a:lnTo>
                <a:lnTo>
                  <a:pt x="422587" y="263220"/>
                </a:lnTo>
                <a:lnTo>
                  <a:pt x="406477" y="308290"/>
                </a:lnTo>
                <a:lnTo>
                  <a:pt x="381197" y="348046"/>
                </a:lnTo>
                <a:lnTo>
                  <a:pt x="348036" y="381205"/>
                </a:lnTo>
                <a:lnTo>
                  <a:pt x="308278" y="406481"/>
                </a:lnTo>
                <a:lnTo>
                  <a:pt x="263212" y="422589"/>
                </a:lnTo>
                <a:lnTo>
                  <a:pt x="214122" y="428244"/>
                </a:lnTo>
                <a:lnTo>
                  <a:pt x="165031" y="422589"/>
                </a:lnTo>
                <a:lnTo>
                  <a:pt x="119965" y="406481"/>
                </a:lnTo>
                <a:lnTo>
                  <a:pt x="80207" y="381205"/>
                </a:lnTo>
                <a:lnTo>
                  <a:pt x="47046" y="348046"/>
                </a:lnTo>
                <a:lnTo>
                  <a:pt x="21766" y="308290"/>
                </a:lnTo>
                <a:lnTo>
                  <a:pt x="5656" y="263220"/>
                </a:lnTo>
                <a:lnTo>
                  <a:pt x="0" y="214122"/>
                </a:lnTo>
                <a:close/>
              </a:path>
            </a:pathLst>
          </a:custGeom>
          <a:noFill/>
          <a:ln w="28950" cap="flat" cmpd="sng">
            <a:solidFill>
              <a:srgbClr val="0079C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 name="Google Shape;565;p30"/>
          <p:cNvSpPr txBox="1"/>
          <p:nvPr/>
        </p:nvSpPr>
        <p:spPr>
          <a:xfrm>
            <a:off x="8669781" y="6371335"/>
            <a:ext cx="3517265"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dirty="0">
                <a:solidFill>
                  <a:srgbClr val="0078D6"/>
                </a:solidFill>
                <a:latin typeface="Noto Sans Symbols"/>
                <a:ea typeface="Noto Sans Symbols"/>
                <a:cs typeface="Noto Sans Symbols"/>
                <a:sym typeface="Noto Sans Symbols"/>
              </a:rPr>
              <a:t>🡺</a:t>
            </a:r>
            <a:r>
              <a:rPr lang="en-US" sz="1800" dirty="0">
                <a:solidFill>
                  <a:srgbClr val="0078D6"/>
                </a:solidFill>
                <a:latin typeface="Times New Roman"/>
                <a:ea typeface="Times New Roman"/>
                <a:cs typeface="Times New Roman"/>
                <a:sym typeface="Times New Roman"/>
              </a:rPr>
              <a:t>	</a:t>
            </a:r>
            <a:r>
              <a:rPr lang="en-US" sz="1800" b="1" dirty="0">
                <a:solidFill>
                  <a:srgbClr val="0078D6"/>
                </a:solidFill>
                <a:latin typeface="Quattrocento Sans"/>
                <a:ea typeface="Quattrocento Sans"/>
                <a:cs typeface="Quattrocento Sans"/>
                <a:sym typeface="Quattrocento Sans"/>
              </a:rPr>
              <a:t>https://devops.azure.com</a:t>
            </a:r>
            <a:endParaRPr sz="1800" dirty="0">
              <a:solidFill>
                <a:schemeClr val="dk1"/>
              </a:solidFill>
              <a:latin typeface="Quattrocento Sans"/>
              <a:ea typeface="Quattrocento Sans"/>
              <a:cs typeface="Quattrocento Sans"/>
              <a:sym typeface="Quattrocento Sans"/>
            </a:endParaRPr>
          </a:p>
        </p:txBody>
      </p:sp>
      <p:sp>
        <p:nvSpPr>
          <p:cNvPr id="566" name="Google Shape;566;p30"/>
          <p:cNvSpPr txBox="1"/>
          <p:nvPr/>
        </p:nvSpPr>
        <p:spPr>
          <a:xfrm>
            <a:off x="1633301" y="920596"/>
            <a:ext cx="7611109" cy="34111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b="1" baseline="30000">
                <a:solidFill>
                  <a:srgbClr val="245FDF"/>
                </a:solidFill>
                <a:latin typeface="Quattrocento Sans"/>
                <a:ea typeface="Quattrocento Sans"/>
                <a:cs typeface="Quattrocento Sans"/>
                <a:sym typeface="Quattrocento Sans"/>
              </a:rPr>
              <a:t>C.D Stages</a:t>
            </a:r>
            <a:endParaRPr sz="4000" baseline="30000">
              <a:solidFill>
                <a:schemeClr val="dk1"/>
              </a:solidFill>
              <a:latin typeface="Quattrocento Sans"/>
              <a:ea typeface="Quattrocento Sans"/>
              <a:cs typeface="Quattrocento Sans"/>
              <a:sym typeface="Quattrocento Sans"/>
            </a:endParaRPr>
          </a:p>
        </p:txBody>
      </p:sp>
      <p:sp>
        <p:nvSpPr>
          <p:cNvPr id="567" name="Google Shape;567;p30"/>
          <p:cNvSpPr/>
          <p:nvPr/>
        </p:nvSpPr>
        <p:spPr>
          <a:xfrm>
            <a:off x="806450" y="380920"/>
            <a:ext cx="826851" cy="77896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 name="Google Shape;568;p30"/>
          <p:cNvSpPr txBox="1"/>
          <p:nvPr/>
        </p:nvSpPr>
        <p:spPr>
          <a:xfrm>
            <a:off x="2559050" y="2203450"/>
            <a:ext cx="11425440"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Quattrocento Sans"/>
              <a:buChar char="-"/>
            </a:pPr>
            <a:r>
              <a:rPr lang="en-US" sz="1800">
                <a:solidFill>
                  <a:schemeClr val="dk1"/>
                </a:solidFill>
                <a:latin typeface="Quattrocento Sans"/>
                <a:ea typeface="Quattrocento Sans"/>
                <a:cs typeface="Quattrocento Sans"/>
                <a:sym typeface="Quattrocento Sans"/>
              </a:rPr>
              <a:t>Download Artifacts from </a:t>
            </a:r>
            <a:r>
              <a:rPr lang="en-US" sz="1800" b="1">
                <a:solidFill>
                  <a:schemeClr val="dk1"/>
                </a:solidFill>
                <a:latin typeface="Quattrocento Sans"/>
                <a:ea typeface="Quattrocento Sans"/>
                <a:cs typeface="Quattrocento Sans"/>
                <a:sym typeface="Quattrocento Sans"/>
              </a:rPr>
              <a:t>JFrog Artifactory</a:t>
            </a:r>
            <a:endParaRPr/>
          </a:p>
          <a:p>
            <a:pPr marL="285750" marR="0" lvl="0" indent="-285750" algn="l" rtl="0">
              <a:spcBef>
                <a:spcPts val="0"/>
              </a:spcBef>
              <a:spcAft>
                <a:spcPts val="0"/>
              </a:spcAft>
              <a:buClr>
                <a:schemeClr val="dk1"/>
              </a:buClr>
              <a:buSzPts val="1800"/>
              <a:buFont typeface="Quattrocento Sans"/>
              <a:buChar char="-"/>
            </a:pPr>
            <a:r>
              <a:rPr lang="en-US" sz="1800">
                <a:solidFill>
                  <a:schemeClr val="dk1"/>
                </a:solidFill>
                <a:latin typeface="Quattrocento Sans"/>
                <a:ea typeface="Quattrocento Sans"/>
                <a:cs typeface="Quattrocento Sans"/>
                <a:sym typeface="Quattrocento Sans"/>
              </a:rPr>
              <a:t>Manage IIS Website</a:t>
            </a:r>
            <a:endParaRPr/>
          </a:p>
          <a:p>
            <a:pPr marL="285750" marR="0" lvl="0" indent="-285750" algn="l" rtl="0">
              <a:spcBef>
                <a:spcPts val="0"/>
              </a:spcBef>
              <a:spcAft>
                <a:spcPts val="0"/>
              </a:spcAft>
              <a:buClr>
                <a:schemeClr val="dk1"/>
              </a:buClr>
              <a:buSzPts val="1800"/>
              <a:buFont typeface="Quattrocento Sans"/>
              <a:buChar char="-"/>
            </a:pPr>
            <a:r>
              <a:rPr lang="en-US" sz="1800">
                <a:solidFill>
                  <a:schemeClr val="dk1"/>
                </a:solidFill>
                <a:latin typeface="Quattrocento Sans"/>
                <a:ea typeface="Quattrocento Sans"/>
                <a:cs typeface="Quattrocento Sans"/>
                <a:sym typeface="Quattrocento Sans"/>
              </a:rPr>
              <a:t>Deploy Deploy IIS Wesbite</a:t>
            </a:r>
            <a:endParaRPr sz="1800">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4"/>
          <p:cNvPicPr preferRelativeResize="0"/>
          <p:nvPr/>
        </p:nvPicPr>
        <p:blipFill rotWithShape="1">
          <a:blip r:embed="rId3">
            <a:alphaModFix amt="30000"/>
          </a:blip>
          <a:srcRect/>
          <a:stretch/>
        </p:blipFill>
        <p:spPr>
          <a:xfrm>
            <a:off x="1" y="1984"/>
            <a:ext cx="12433303" cy="6993732"/>
          </a:xfrm>
          <a:prstGeom prst="rect">
            <a:avLst/>
          </a:prstGeom>
          <a:noFill/>
          <a:ln>
            <a:noFill/>
          </a:ln>
        </p:spPr>
      </p:pic>
      <p:grpSp>
        <p:nvGrpSpPr>
          <p:cNvPr id="379" name="Google Shape;379;p4"/>
          <p:cNvGrpSpPr/>
          <p:nvPr/>
        </p:nvGrpSpPr>
        <p:grpSpPr>
          <a:xfrm>
            <a:off x="-14571" y="1985"/>
            <a:ext cx="12292455" cy="6993732"/>
            <a:chOff x="-14288" y="0"/>
            <a:chExt cx="12053888" cy="6858001"/>
          </a:xfrm>
        </p:grpSpPr>
        <p:grpSp>
          <p:nvGrpSpPr>
            <p:cNvPr id="380" name="Google Shape;380;p4"/>
            <p:cNvGrpSpPr/>
            <p:nvPr/>
          </p:nvGrpSpPr>
          <p:grpSpPr>
            <a:xfrm>
              <a:off x="-14288" y="0"/>
              <a:ext cx="1220788" cy="6858001"/>
              <a:chOff x="-14288" y="0"/>
              <a:chExt cx="1220788" cy="6858001"/>
            </a:xfrm>
          </p:grpSpPr>
          <p:sp>
            <p:nvSpPr>
              <p:cNvPr id="381" name="Google Shape;381;p4"/>
              <p:cNvSpPr/>
              <p:nvPr/>
            </p:nvSpPr>
            <p:spPr>
              <a:xfrm>
                <a:off x="114300" y="4763"/>
                <a:ext cx="23813" cy="2181225"/>
              </a:xfrm>
              <a:prstGeom prst="rect">
                <a:avLst/>
              </a:pr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82" name="Google Shape;382;p4"/>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83" name="Google Shape;383;p4"/>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84" name="Google Shape;384;p4"/>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697C98"/>
                  </a:gs>
                </a:gsLst>
                <a:lin ang="5400000" scaled="0"/>
              </a:gradFill>
              <a:ln>
                <a:noFill/>
              </a:ln>
            </p:spPr>
          </p:sp>
          <p:sp>
            <p:nvSpPr>
              <p:cNvPr id="385" name="Google Shape;385;p4"/>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86" name="Google Shape;386;p4"/>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697C98"/>
                  </a:gs>
                </a:gsLst>
                <a:lin ang="5400000" scaled="0"/>
              </a:gradFill>
              <a:ln>
                <a:noFill/>
              </a:ln>
            </p:spPr>
          </p:sp>
          <p:sp>
            <p:nvSpPr>
              <p:cNvPr id="387" name="Google Shape;387;p4"/>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697C98"/>
                  </a:gs>
                </a:gsLst>
                <a:lin ang="5400000" scaled="0"/>
              </a:gradFill>
              <a:ln>
                <a:noFill/>
              </a:ln>
            </p:spPr>
          </p:sp>
          <p:sp>
            <p:nvSpPr>
              <p:cNvPr id="388" name="Google Shape;388;p4"/>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89" name="Google Shape;389;p4"/>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90" name="Google Shape;390;p4"/>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697C98"/>
                  </a:gs>
                </a:gsLst>
                <a:lin ang="5400000" scaled="0"/>
              </a:gradFill>
              <a:ln>
                <a:noFill/>
              </a:ln>
            </p:spPr>
          </p:sp>
          <p:sp>
            <p:nvSpPr>
              <p:cNvPr id="391" name="Google Shape;391;p4"/>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cxnSp>
            <p:nvCxnSpPr>
              <p:cNvPr id="392" name="Google Shape;392;p4"/>
              <p:cNvCxnSpPr/>
              <p:nvPr/>
            </p:nvCxnSpPr>
            <p:spPr>
              <a:xfrm>
                <a:off x="-4763" y="9525"/>
                <a:ext cx="0" cy="0"/>
              </a:xfrm>
              <a:prstGeom prst="straightConnector1">
                <a:avLst/>
              </a:prstGeom>
              <a:gradFill>
                <a:gsLst>
                  <a:gs pos="0">
                    <a:schemeClr val="lt2"/>
                  </a:gs>
                  <a:gs pos="100000">
                    <a:srgbClr val="697C98"/>
                  </a:gs>
                </a:gsLst>
                <a:lin ang="5400000" scaled="0"/>
              </a:gradFill>
              <a:ln w="9525" cap="flat" cmpd="sng">
                <a:solidFill>
                  <a:srgbClr val="FFFFFF"/>
                </a:solidFill>
                <a:prstDash val="solid"/>
                <a:miter lim="800000"/>
                <a:headEnd type="none" w="med" len="med"/>
                <a:tailEnd type="none" w="med" len="med"/>
              </a:ln>
            </p:spPr>
          </p:cxnSp>
          <p:sp>
            <p:nvSpPr>
              <p:cNvPr id="393" name="Google Shape;393;p4"/>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697C98"/>
                  </a:gs>
                </a:gsLst>
                <a:lin ang="5400000" scaled="0"/>
              </a:gradFill>
              <a:ln>
                <a:noFill/>
              </a:ln>
            </p:spPr>
          </p:sp>
          <p:sp>
            <p:nvSpPr>
              <p:cNvPr id="394" name="Google Shape;394;p4"/>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697C98"/>
                  </a:gs>
                </a:gsLst>
                <a:lin ang="5400000" scaled="0"/>
              </a:gradFill>
              <a:ln>
                <a:noFill/>
              </a:ln>
            </p:spPr>
          </p:sp>
          <p:sp>
            <p:nvSpPr>
              <p:cNvPr id="395" name="Google Shape;395;p4"/>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697C98"/>
                  </a:gs>
                </a:gsLst>
                <a:lin ang="5400000" scaled="0"/>
              </a:gradFill>
              <a:ln>
                <a:noFill/>
              </a:ln>
            </p:spPr>
          </p:sp>
          <p:sp>
            <p:nvSpPr>
              <p:cNvPr id="396" name="Google Shape;396;p4"/>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97" name="Google Shape;397;p4"/>
              <p:cNvSpPr/>
              <p:nvPr/>
            </p:nvSpPr>
            <p:spPr>
              <a:xfrm>
                <a:off x="133350" y="4662488"/>
                <a:ext cx="23813" cy="2181225"/>
              </a:xfrm>
              <a:prstGeom prst="rect">
                <a:avLst/>
              </a:pr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398" name="Google Shape;398;p4"/>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697C98"/>
                  </a:gs>
                </a:gsLst>
                <a:lin ang="5400000" scaled="0"/>
              </a:gradFill>
              <a:ln>
                <a:noFill/>
              </a:ln>
            </p:spPr>
          </p:sp>
          <p:sp>
            <p:nvSpPr>
              <p:cNvPr id="399" name="Google Shape;399;p4"/>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400" name="Google Shape;400;p4"/>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697C98"/>
                  </a:gs>
                </a:gsLst>
                <a:lin ang="5400000" scaled="0"/>
              </a:gradFill>
              <a:ln>
                <a:noFill/>
              </a:ln>
            </p:spPr>
          </p:sp>
          <p:sp>
            <p:nvSpPr>
              <p:cNvPr id="401" name="Google Shape;401;p4"/>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402" name="Google Shape;402;p4"/>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697C98"/>
                  </a:gs>
                </a:gsLst>
                <a:lin ang="5400000" scaled="0"/>
              </a:gradFill>
              <a:ln>
                <a:noFill/>
              </a:ln>
            </p:spPr>
          </p:sp>
          <p:sp>
            <p:nvSpPr>
              <p:cNvPr id="403" name="Google Shape;403;p4"/>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697C98"/>
                  </a:gs>
                </a:gsLst>
                <a:lin ang="5400000" scaled="0"/>
              </a:gradFill>
              <a:ln>
                <a:noFill/>
              </a:ln>
            </p:spPr>
          </p:sp>
          <p:sp>
            <p:nvSpPr>
              <p:cNvPr id="404" name="Google Shape;404;p4"/>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405" name="Google Shape;405;p4"/>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sp>
            <p:nvSpPr>
              <p:cNvPr id="406" name="Google Shape;406;p4"/>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697C98"/>
                  </a:gs>
                </a:gsLst>
                <a:lin ang="5400000" scaled="0"/>
              </a:gradFill>
              <a:ln>
                <a:noFill/>
              </a:ln>
            </p:spPr>
          </p:sp>
          <p:sp>
            <p:nvSpPr>
              <p:cNvPr id="407" name="Google Shape;407;p4"/>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697C98"/>
                  </a:gs>
                </a:gsLst>
                <a:lin ang="5400000" scaled="0"/>
              </a:gradFill>
              <a:ln>
                <a:noFill/>
              </a:ln>
            </p:spPr>
            <p:txBody>
              <a:bodyPr spcFirstLastPara="1" wrap="square" lIns="93234" tIns="93234" rIns="93234" bIns="93234" anchor="ctr" anchorCtr="0">
                <a:noAutofit/>
              </a:bodyPr>
              <a:lstStyle/>
              <a:p>
                <a:endParaRPr sz="1428"/>
              </a:p>
            </p:txBody>
          </p:sp>
        </p:grpSp>
        <p:grpSp>
          <p:nvGrpSpPr>
            <p:cNvPr id="408" name="Google Shape;408;p4"/>
            <p:cNvGrpSpPr/>
            <p:nvPr/>
          </p:nvGrpSpPr>
          <p:grpSpPr>
            <a:xfrm>
              <a:off x="11364912" y="0"/>
              <a:ext cx="674688" cy="6848476"/>
              <a:chOff x="11364912" y="0"/>
              <a:chExt cx="674688" cy="6848476"/>
            </a:xfrm>
          </p:grpSpPr>
          <p:sp>
            <p:nvSpPr>
              <p:cNvPr id="409" name="Google Shape;409;p4"/>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7C96A3">
                      <a:alpha val="80000"/>
                    </a:srgbClr>
                  </a:gs>
                  <a:gs pos="100000">
                    <a:srgbClr val="697C98">
                      <a:alpha val="60000"/>
                    </a:srgbClr>
                  </a:gs>
                </a:gsLst>
                <a:lin ang="5400000" scaled="0"/>
              </a:gradFill>
              <a:ln>
                <a:noFill/>
              </a:ln>
            </p:spPr>
          </p:sp>
          <p:sp>
            <p:nvSpPr>
              <p:cNvPr id="410" name="Google Shape;410;p4"/>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sp>
            <p:nvSpPr>
              <p:cNvPr id="411" name="Google Shape;411;p4"/>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sp>
            <p:nvSpPr>
              <p:cNvPr id="412" name="Google Shape;412;p4"/>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7C96A3">
                      <a:alpha val="80000"/>
                    </a:srgbClr>
                  </a:gs>
                  <a:gs pos="100000">
                    <a:srgbClr val="697C98">
                      <a:alpha val="60000"/>
                    </a:srgbClr>
                  </a:gs>
                </a:gsLst>
                <a:lin ang="5400000" scaled="0"/>
              </a:gradFill>
              <a:ln>
                <a:noFill/>
              </a:ln>
            </p:spPr>
          </p:sp>
          <p:sp>
            <p:nvSpPr>
              <p:cNvPr id="413" name="Google Shape;413;p4"/>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sp>
            <p:nvSpPr>
              <p:cNvPr id="414" name="Google Shape;414;p4"/>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7C96A3">
                      <a:alpha val="80000"/>
                    </a:srgbClr>
                  </a:gs>
                  <a:gs pos="100000">
                    <a:srgbClr val="697C98">
                      <a:alpha val="60000"/>
                    </a:srgbClr>
                  </a:gs>
                </a:gsLst>
                <a:lin ang="5400000" scaled="0"/>
              </a:gradFill>
              <a:ln>
                <a:noFill/>
              </a:ln>
            </p:spPr>
          </p:sp>
          <p:sp>
            <p:nvSpPr>
              <p:cNvPr id="415" name="Google Shape;415;p4"/>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sp>
            <p:nvSpPr>
              <p:cNvPr id="416" name="Google Shape;416;p4"/>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7C96A3">
                      <a:alpha val="80000"/>
                    </a:srgbClr>
                  </a:gs>
                  <a:gs pos="100000">
                    <a:srgbClr val="697C98">
                      <a:alpha val="60000"/>
                    </a:srgbClr>
                  </a:gs>
                </a:gsLst>
                <a:lin ang="5400000" scaled="0"/>
              </a:gradFill>
              <a:ln>
                <a:noFill/>
              </a:ln>
            </p:spPr>
          </p:sp>
          <p:sp>
            <p:nvSpPr>
              <p:cNvPr id="417" name="Google Shape;417;p4"/>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sp>
            <p:nvSpPr>
              <p:cNvPr id="418" name="Google Shape;418;p4"/>
              <p:cNvSpPr/>
              <p:nvPr/>
            </p:nvSpPr>
            <p:spPr>
              <a:xfrm>
                <a:off x="11939587" y="6596063"/>
                <a:ext cx="23813" cy="252413"/>
              </a:xfrm>
              <a:prstGeom prst="rect">
                <a:avLst/>
              </a:prstGeom>
              <a:gradFill>
                <a:gsLst>
                  <a:gs pos="0">
                    <a:srgbClr val="7C96A3">
                      <a:alpha val="80000"/>
                    </a:srgbClr>
                  </a:gs>
                  <a:gs pos="100000">
                    <a:srgbClr val="697C98">
                      <a:alpha val="60000"/>
                    </a:srgbClr>
                  </a:gs>
                </a:gsLst>
                <a:lin ang="5400000" scaled="0"/>
              </a:gradFill>
              <a:ln>
                <a:noFill/>
              </a:ln>
            </p:spPr>
            <p:txBody>
              <a:bodyPr spcFirstLastPara="1" wrap="square" lIns="93234" tIns="93234" rIns="93234" bIns="93234" anchor="ctr" anchorCtr="0">
                <a:noAutofit/>
              </a:bodyPr>
              <a:lstStyle/>
              <a:p>
                <a:endParaRPr sz="1428"/>
              </a:p>
            </p:txBody>
          </p:sp>
        </p:grpSp>
      </p:grpSp>
      <p:sp>
        <p:nvSpPr>
          <p:cNvPr id="419" name="Google Shape;419;p4"/>
          <p:cNvSpPr/>
          <p:nvPr/>
        </p:nvSpPr>
        <p:spPr>
          <a:xfrm>
            <a:off x="0" y="1985"/>
            <a:ext cx="12433300" cy="6993731"/>
          </a:xfrm>
          <a:prstGeom prst="rect">
            <a:avLst/>
          </a:prstGeom>
          <a:solidFill>
            <a:schemeClr val="dk2"/>
          </a:solidFill>
          <a:ln>
            <a:noFill/>
          </a:ln>
        </p:spPr>
        <p:txBody>
          <a:bodyPr spcFirstLastPara="1" wrap="square" lIns="93234" tIns="46604" rIns="93234" bIns="46604" anchor="ctr" anchorCtr="0">
            <a:noAutofit/>
          </a:bodyPr>
          <a:lstStyle/>
          <a:p>
            <a:pPr algn="ctr"/>
            <a:endParaRPr sz="1836">
              <a:solidFill>
                <a:schemeClr val="lt1"/>
              </a:solidFill>
              <a:latin typeface="Twentieth Century"/>
              <a:ea typeface="Twentieth Century"/>
              <a:cs typeface="Twentieth Century"/>
              <a:sym typeface="Twentieth Century"/>
            </a:endParaRPr>
          </a:p>
        </p:txBody>
      </p:sp>
      <p:sp>
        <p:nvSpPr>
          <p:cNvPr id="420" name="Google Shape;420;p4"/>
          <p:cNvSpPr/>
          <p:nvPr/>
        </p:nvSpPr>
        <p:spPr>
          <a:xfrm>
            <a:off x="486453" y="491546"/>
            <a:ext cx="11460394" cy="6014609"/>
          </a:xfrm>
          <a:prstGeom prst="rect">
            <a:avLst/>
          </a:prstGeom>
          <a:solidFill>
            <a:srgbClr val="FFFFFF"/>
          </a:solidFill>
          <a:ln>
            <a:noFill/>
          </a:ln>
          <a:effectLst>
            <a:outerShdw blurRad="63500" dist="17780" dir="5400000" algn="t" rotWithShape="0">
              <a:srgbClr val="000000">
                <a:alpha val="42745"/>
              </a:srgbClr>
            </a:outerShdw>
          </a:effectLst>
        </p:spPr>
        <p:txBody>
          <a:bodyPr spcFirstLastPara="1" wrap="square" lIns="93234" tIns="46604" rIns="93234" bIns="46604" anchor="ctr" anchorCtr="0">
            <a:noAutofit/>
          </a:bodyPr>
          <a:lstStyle/>
          <a:p>
            <a:pPr algn="ctr"/>
            <a:endParaRPr sz="1836">
              <a:solidFill>
                <a:schemeClr val="lt1"/>
              </a:solidFill>
              <a:latin typeface="Twentieth Century"/>
              <a:ea typeface="Twentieth Century"/>
              <a:cs typeface="Twentieth Century"/>
              <a:sym typeface="Twentieth Century"/>
            </a:endParaRPr>
          </a:p>
        </p:txBody>
      </p:sp>
      <p:pic>
        <p:nvPicPr>
          <p:cNvPr id="421" name="Google Shape;421;p4"/>
          <p:cNvPicPr preferRelativeResize="0"/>
          <p:nvPr/>
        </p:nvPicPr>
        <p:blipFill rotWithShape="1">
          <a:blip r:embed="rId4">
            <a:alphaModFix/>
          </a:blip>
          <a:srcRect/>
          <a:stretch/>
        </p:blipFill>
        <p:spPr>
          <a:xfrm>
            <a:off x="1829525" y="658187"/>
            <a:ext cx="8774251" cy="5681327"/>
          </a:xfrm>
          <a:prstGeom prst="rect">
            <a:avLst/>
          </a:prstGeom>
          <a:noFill/>
          <a:ln>
            <a:noFill/>
          </a:ln>
        </p:spPr>
      </p:pic>
    </p:spTree>
    <p:extLst>
      <p:ext uri="{BB962C8B-B14F-4D97-AF65-F5344CB8AC3E}">
        <p14:creationId xmlns:p14="http://schemas.microsoft.com/office/powerpoint/2010/main" val="2614594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6"/>
        <p:cNvGrpSpPr/>
        <p:nvPr/>
      </p:nvGrpSpPr>
      <p:grpSpPr>
        <a:xfrm>
          <a:off x="0" y="0"/>
          <a:ext cx="0" cy="0"/>
          <a:chOff x="0" y="0"/>
          <a:chExt cx="0" cy="0"/>
        </a:xfrm>
      </p:grpSpPr>
      <p:sp>
        <p:nvSpPr>
          <p:cNvPr id="47" name="Google Shape;47;p1"/>
          <p:cNvSpPr/>
          <p:nvPr/>
        </p:nvSpPr>
        <p:spPr>
          <a:xfrm>
            <a:off x="474080" y="459139"/>
            <a:ext cx="1587775" cy="3455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 name="Google Shape;48;p1"/>
          <p:cNvSpPr txBox="1">
            <a:spLocks noGrp="1"/>
          </p:cNvSpPr>
          <p:nvPr>
            <p:ph type="title"/>
          </p:nvPr>
        </p:nvSpPr>
        <p:spPr>
          <a:xfrm>
            <a:off x="430783" y="2642996"/>
            <a:ext cx="4224020" cy="8483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5400"/>
              <a:t>Azure DevOps</a:t>
            </a:r>
            <a:endParaRPr sz="5400"/>
          </a:p>
        </p:txBody>
      </p:sp>
      <p:sp>
        <p:nvSpPr>
          <p:cNvPr id="49" name="Google Shape;49;p1"/>
          <p:cNvSpPr/>
          <p:nvPr/>
        </p:nvSpPr>
        <p:spPr>
          <a:xfrm>
            <a:off x="4853940" y="335279"/>
            <a:ext cx="7581900" cy="650900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53"/>
        <p:cNvGrpSpPr/>
        <p:nvPr/>
      </p:nvGrpSpPr>
      <p:grpSpPr>
        <a:xfrm>
          <a:off x="0" y="0"/>
          <a:ext cx="0" cy="0"/>
          <a:chOff x="0" y="0"/>
          <a:chExt cx="0" cy="0"/>
        </a:xfrm>
      </p:grpSpPr>
      <p:sp>
        <p:nvSpPr>
          <p:cNvPr id="54" name="Google Shape;54;p2"/>
          <p:cNvSpPr/>
          <p:nvPr/>
        </p:nvSpPr>
        <p:spPr>
          <a:xfrm>
            <a:off x="0" y="6598919"/>
            <a:ext cx="12435840" cy="396240"/>
          </a:xfrm>
          <a:custGeom>
            <a:avLst/>
            <a:gdLst/>
            <a:ahLst/>
            <a:cxnLst/>
            <a:rect l="l" t="t" r="r" b="b"/>
            <a:pathLst>
              <a:path w="12435840" h="396240" extrusionOk="0">
                <a:moveTo>
                  <a:pt x="0" y="396240"/>
                </a:moveTo>
                <a:lnTo>
                  <a:pt x="12435840" y="396240"/>
                </a:lnTo>
                <a:lnTo>
                  <a:pt x="12435840" y="0"/>
                </a:lnTo>
                <a:lnTo>
                  <a:pt x="0" y="0"/>
                </a:lnTo>
                <a:lnTo>
                  <a:pt x="0" y="39624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55;p2"/>
          <p:cNvSpPr txBox="1">
            <a:spLocks noGrp="1"/>
          </p:cNvSpPr>
          <p:nvPr>
            <p:ph type="title"/>
          </p:nvPr>
        </p:nvSpPr>
        <p:spPr>
          <a:xfrm>
            <a:off x="422249" y="311607"/>
            <a:ext cx="2752725"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a:t>Azure DevOps</a:t>
            </a:r>
            <a:endParaRPr sz="3600"/>
          </a:p>
        </p:txBody>
      </p:sp>
      <p:sp>
        <p:nvSpPr>
          <p:cNvPr id="56" name="Google Shape;56;p2"/>
          <p:cNvSpPr txBox="1"/>
          <p:nvPr/>
        </p:nvSpPr>
        <p:spPr>
          <a:xfrm>
            <a:off x="1077874" y="1568322"/>
            <a:ext cx="4685665" cy="4533918"/>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dirty="0">
                <a:solidFill>
                  <a:srgbClr val="0078D6"/>
                </a:solidFill>
                <a:latin typeface="Quattrocento Sans"/>
                <a:ea typeface="Quattrocento Sans"/>
                <a:cs typeface="Quattrocento Sans"/>
                <a:sym typeface="Quattrocento Sans"/>
              </a:rPr>
              <a:t>#</a:t>
            </a:r>
            <a:r>
              <a:rPr lang="en-US" sz="4000" dirty="0" err="1">
                <a:solidFill>
                  <a:srgbClr val="0078D6"/>
                </a:solidFill>
                <a:latin typeface="Quattrocento Sans"/>
                <a:ea typeface="Quattrocento Sans"/>
                <a:cs typeface="Quattrocento Sans"/>
                <a:sym typeface="Quattrocento Sans"/>
              </a:rPr>
              <a:t>AzureDevOps</a:t>
            </a:r>
            <a:endParaRPr sz="4000" dirty="0">
              <a:solidFill>
                <a:schemeClr val="dk1"/>
              </a:solidFill>
              <a:latin typeface="Quattrocento Sans"/>
              <a:ea typeface="Quattrocento Sans"/>
              <a:cs typeface="Quattrocento Sans"/>
              <a:sym typeface="Quattrocento Sans"/>
            </a:endParaRPr>
          </a:p>
          <a:p>
            <a:pPr marL="728345" marR="1063625" lvl="0" indent="0" algn="l" rtl="0">
              <a:lnSpc>
                <a:spcPct val="360000"/>
              </a:lnSpc>
              <a:spcBef>
                <a:spcPts val="675"/>
              </a:spcBef>
              <a:spcAft>
                <a:spcPts val="0"/>
              </a:spcAft>
              <a:buNone/>
            </a:pPr>
            <a:r>
              <a:rPr lang="en-US" sz="2000" dirty="0">
                <a:solidFill>
                  <a:srgbClr val="5B5B5B"/>
                </a:solidFill>
                <a:latin typeface="Quattrocento Sans"/>
                <a:ea typeface="Quattrocento Sans"/>
                <a:cs typeface="Quattrocento Sans"/>
                <a:sym typeface="Quattrocento Sans"/>
              </a:rPr>
              <a:t>https://</a:t>
            </a:r>
            <a:r>
              <a:rPr lang="en-US" sz="2000" dirty="0" smtClean="0">
                <a:solidFill>
                  <a:srgbClr val="5B5B5B"/>
                </a:solidFill>
                <a:latin typeface="Quattrocento Sans"/>
                <a:ea typeface="Quattrocento Sans"/>
                <a:cs typeface="Quattrocento Sans"/>
                <a:sym typeface="Quattrocento Sans"/>
              </a:rPr>
              <a:t>azure.com/devops@AzureDevOps</a:t>
            </a:r>
            <a:endParaRPr sz="2000" dirty="0">
              <a:solidFill>
                <a:schemeClr val="dk1"/>
              </a:solidFill>
              <a:latin typeface="Quattrocento Sans"/>
              <a:ea typeface="Quattrocento Sans"/>
              <a:cs typeface="Quattrocento Sans"/>
              <a:sym typeface="Quattrocento Sans"/>
            </a:endParaRPr>
          </a:p>
          <a:p>
            <a:pPr marL="0" marR="0" lvl="0" indent="0" algn="l" rtl="0">
              <a:lnSpc>
                <a:spcPct val="100000"/>
              </a:lnSpc>
              <a:spcBef>
                <a:spcPts val="35"/>
              </a:spcBef>
              <a:spcAft>
                <a:spcPts val="0"/>
              </a:spcAft>
              <a:buNone/>
            </a:pPr>
            <a:endParaRPr sz="2800" dirty="0">
              <a:solidFill>
                <a:schemeClr val="dk1"/>
              </a:solidFill>
              <a:latin typeface="Quattrocento Sans"/>
              <a:ea typeface="Quattrocento Sans"/>
              <a:cs typeface="Quattrocento Sans"/>
              <a:sym typeface="Quattrocento Sans"/>
            </a:endParaRPr>
          </a:p>
          <a:p>
            <a:pPr marL="728345" marR="0" lvl="0" indent="0" algn="l" rtl="0">
              <a:lnSpc>
                <a:spcPct val="100000"/>
              </a:lnSpc>
              <a:spcBef>
                <a:spcPts val="0"/>
              </a:spcBef>
              <a:spcAft>
                <a:spcPts val="0"/>
              </a:spcAft>
              <a:buNone/>
            </a:pPr>
            <a:r>
              <a:rPr lang="en-US" sz="2000" dirty="0">
                <a:solidFill>
                  <a:srgbClr val="5B5B5B"/>
                </a:solidFill>
                <a:latin typeface="Quattrocento Sans"/>
                <a:ea typeface="Quattrocento Sans"/>
                <a:cs typeface="Quattrocento Sans"/>
                <a:sym typeface="Quattrocento Sans"/>
              </a:rPr>
              <a:t>https://aka.ms/AzureDevOpsForum</a:t>
            </a:r>
            <a:endParaRPr sz="2000" dirty="0">
              <a:solidFill>
                <a:schemeClr val="dk1"/>
              </a:solidFill>
              <a:latin typeface="Quattrocento Sans"/>
              <a:ea typeface="Quattrocento Sans"/>
              <a:cs typeface="Quattrocento Sans"/>
              <a:sym typeface="Quattrocento Sans"/>
            </a:endParaRPr>
          </a:p>
          <a:p>
            <a:pPr marL="0" marR="0" lvl="0" indent="0" algn="l" rtl="0">
              <a:lnSpc>
                <a:spcPct val="100000"/>
              </a:lnSpc>
              <a:spcBef>
                <a:spcPts val="15"/>
              </a:spcBef>
              <a:spcAft>
                <a:spcPts val="0"/>
              </a:spcAft>
              <a:buNone/>
            </a:pPr>
            <a:endParaRPr sz="3600" dirty="0">
              <a:solidFill>
                <a:schemeClr val="dk1"/>
              </a:solidFill>
              <a:latin typeface="Quattrocento Sans"/>
              <a:ea typeface="Quattrocento Sans"/>
              <a:cs typeface="Quattrocento Sans"/>
              <a:sym typeface="Quattrocento Sans"/>
            </a:endParaRPr>
          </a:p>
          <a:p>
            <a:pPr marL="728345" marR="0" lvl="0" indent="0" algn="l" rtl="0">
              <a:lnSpc>
                <a:spcPct val="100000"/>
              </a:lnSpc>
              <a:spcBef>
                <a:spcPts val="0"/>
              </a:spcBef>
              <a:spcAft>
                <a:spcPts val="0"/>
              </a:spcAft>
              <a:buNone/>
            </a:pPr>
            <a:r>
              <a:rPr lang="en-US" sz="2000" dirty="0">
                <a:solidFill>
                  <a:srgbClr val="5B5B5B"/>
                </a:solidFill>
                <a:latin typeface="Quattrocento Sans"/>
                <a:ea typeface="Quattrocento Sans"/>
                <a:cs typeface="Quattrocento Sans"/>
                <a:sym typeface="Quattrocento Sans"/>
              </a:rPr>
              <a:t>https://aka.ms/DevOpsBlog/</a:t>
            </a:r>
            <a:endParaRPr sz="2000" dirty="0">
              <a:solidFill>
                <a:schemeClr val="dk1"/>
              </a:solidFill>
              <a:latin typeface="Quattrocento Sans"/>
              <a:ea typeface="Quattrocento Sans"/>
              <a:cs typeface="Quattrocento Sans"/>
              <a:sym typeface="Quattrocento Sans"/>
            </a:endParaRPr>
          </a:p>
        </p:txBody>
      </p:sp>
      <p:sp>
        <p:nvSpPr>
          <p:cNvPr id="57" name="Google Shape;57;p2"/>
          <p:cNvSpPr/>
          <p:nvPr/>
        </p:nvSpPr>
        <p:spPr>
          <a:xfrm>
            <a:off x="1030224" y="3572255"/>
            <a:ext cx="554990" cy="554990"/>
          </a:xfrm>
          <a:custGeom>
            <a:avLst/>
            <a:gdLst/>
            <a:ahLst/>
            <a:cxnLst/>
            <a:rect l="l" t="t" r="r" b="b"/>
            <a:pathLst>
              <a:path w="554990" h="554989" extrusionOk="0">
                <a:moveTo>
                  <a:pt x="277367" y="0"/>
                </a:moveTo>
                <a:lnTo>
                  <a:pt x="227510" y="4469"/>
                </a:lnTo>
                <a:lnTo>
                  <a:pt x="180584" y="17355"/>
                </a:lnTo>
                <a:lnTo>
                  <a:pt x="137374" y="37874"/>
                </a:lnTo>
                <a:lnTo>
                  <a:pt x="98662" y="65241"/>
                </a:lnTo>
                <a:lnTo>
                  <a:pt x="65233" y="98673"/>
                </a:lnTo>
                <a:lnTo>
                  <a:pt x="37868" y="137385"/>
                </a:lnTo>
                <a:lnTo>
                  <a:pt x="17352" y="180595"/>
                </a:lnTo>
                <a:lnTo>
                  <a:pt x="4468" y="227517"/>
                </a:lnTo>
                <a:lnTo>
                  <a:pt x="0" y="277367"/>
                </a:lnTo>
                <a:lnTo>
                  <a:pt x="4468" y="327218"/>
                </a:lnTo>
                <a:lnTo>
                  <a:pt x="17352" y="374140"/>
                </a:lnTo>
                <a:lnTo>
                  <a:pt x="37868" y="417350"/>
                </a:lnTo>
                <a:lnTo>
                  <a:pt x="65233" y="456062"/>
                </a:lnTo>
                <a:lnTo>
                  <a:pt x="98662" y="489494"/>
                </a:lnTo>
                <a:lnTo>
                  <a:pt x="137374" y="516861"/>
                </a:lnTo>
                <a:lnTo>
                  <a:pt x="180584" y="537380"/>
                </a:lnTo>
                <a:lnTo>
                  <a:pt x="227510" y="550266"/>
                </a:lnTo>
                <a:lnTo>
                  <a:pt x="277367" y="554735"/>
                </a:lnTo>
                <a:lnTo>
                  <a:pt x="327218" y="550266"/>
                </a:lnTo>
                <a:lnTo>
                  <a:pt x="374140" y="537380"/>
                </a:lnTo>
                <a:lnTo>
                  <a:pt x="417350" y="516861"/>
                </a:lnTo>
                <a:lnTo>
                  <a:pt x="456062" y="489494"/>
                </a:lnTo>
                <a:lnTo>
                  <a:pt x="489494" y="456062"/>
                </a:lnTo>
                <a:lnTo>
                  <a:pt x="516861" y="417350"/>
                </a:lnTo>
                <a:lnTo>
                  <a:pt x="537380" y="374140"/>
                </a:lnTo>
                <a:lnTo>
                  <a:pt x="550266" y="327218"/>
                </a:lnTo>
                <a:lnTo>
                  <a:pt x="554735" y="277367"/>
                </a:lnTo>
                <a:lnTo>
                  <a:pt x="550266" y="227517"/>
                </a:lnTo>
                <a:lnTo>
                  <a:pt x="537380" y="180595"/>
                </a:lnTo>
                <a:lnTo>
                  <a:pt x="516861" y="137385"/>
                </a:lnTo>
                <a:lnTo>
                  <a:pt x="489494" y="98673"/>
                </a:lnTo>
                <a:lnTo>
                  <a:pt x="456062" y="65241"/>
                </a:lnTo>
                <a:lnTo>
                  <a:pt x="417350" y="37874"/>
                </a:lnTo>
                <a:lnTo>
                  <a:pt x="374140" y="17355"/>
                </a:lnTo>
                <a:lnTo>
                  <a:pt x="327218" y="4469"/>
                </a:lnTo>
                <a:lnTo>
                  <a:pt x="277367" y="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 name="Google Shape;58;p2"/>
          <p:cNvSpPr/>
          <p:nvPr/>
        </p:nvSpPr>
        <p:spPr>
          <a:xfrm>
            <a:off x="1138427" y="3703319"/>
            <a:ext cx="368808" cy="30022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 name="Google Shape;59;p2"/>
          <p:cNvSpPr/>
          <p:nvPr/>
        </p:nvSpPr>
        <p:spPr>
          <a:xfrm>
            <a:off x="1030224" y="2656331"/>
            <a:ext cx="554990" cy="556260"/>
          </a:xfrm>
          <a:custGeom>
            <a:avLst/>
            <a:gdLst/>
            <a:ahLst/>
            <a:cxnLst/>
            <a:rect l="l" t="t" r="r" b="b"/>
            <a:pathLst>
              <a:path w="554990" h="556260" extrusionOk="0">
                <a:moveTo>
                  <a:pt x="277367" y="0"/>
                </a:moveTo>
                <a:lnTo>
                  <a:pt x="232377" y="3638"/>
                </a:lnTo>
                <a:lnTo>
                  <a:pt x="189697" y="14173"/>
                </a:lnTo>
                <a:lnTo>
                  <a:pt x="149900" y="31032"/>
                </a:lnTo>
                <a:lnTo>
                  <a:pt x="113557" y="53644"/>
                </a:lnTo>
                <a:lnTo>
                  <a:pt x="81238" y="81438"/>
                </a:lnTo>
                <a:lnTo>
                  <a:pt x="53515" y="113842"/>
                </a:lnTo>
                <a:lnTo>
                  <a:pt x="30959" y="150285"/>
                </a:lnTo>
                <a:lnTo>
                  <a:pt x="14140" y="190195"/>
                </a:lnTo>
                <a:lnTo>
                  <a:pt x="3630" y="233000"/>
                </a:lnTo>
                <a:lnTo>
                  <a:pt x="0" y="278129"/>
                </a:lnTo>
                <a:lnTo>
                  <a:pt x="3630" y="323259"/>
                </a:lnTo>
                <a:lnTo>
                  <a:pt x="14140" y="366064"/>
                </a:lnTo>
                <a:lnTo>
                  <a:pt x="30959" y="405974"/>
                </a:lnTo>
                <a:lnTo>
                  <a:pt x="53515" y="442417"/>
                </a:lnTo>
                <a:lnTo>
                  <a:pt x="81238" y="474821"/>
                </a:lnTo>
                <a:lnTo>
                  <a:pt x="113557" y="502615"/>
                </a:lnTo>
                <a:lnTo>
                  <a:pt x="149900" y="525227"/>
                </a:lnTo>
                <a:lnTo>
                  <a:pt x="189697" y="542086"/>
                </a:lnTo>
                <a:lnTo>
                  <a:pt x="232377" y="552621"/>
                </a:lnTo>
                <a:lnTo>
                  <a:pt x="277367" y="556260"/>
                </a:lnTo>
                <a:lnTo>
                  <a:pt x="322352" y="552621"/>
                </a:lnTo>
                <a:lnTo>
                  <a:pt x="365028" y="542086"/>
                </a:lnTo>
                <a:lnTo>
                  <a:pt x="404823" y="525227"/>
                </a:lnTo>
                <a:lnTo>
                  <a:pt x="441167" y="502615"/>
                </a:lnTo>
                <a:lnTo>
                  <a:pt x="473487" y="474821"/>
                </a:lnTo>
                <a:lnTo>
                  <a:pt x="501213" y="442417"/>
                </a:lnTo>
                <a:lnTo>
                  <a:pt x="523772" y="405974"/>
                </a:lnTo>
                <a:lnTo>
                  <a:pt x="540593" y="366064"/>
                </a:lnTo>
                <a:lnTo>
                  <a:pt x="551105" y="323259"/>
                </a:lnTo>
                <a:lnTo>
                  <a:pt x="554735" y="278129"/>
                </a:lnTo>
                <a:lnTo>
                  <a:pt x="551105" y="233000"/>
                </a:lnTo>
                <a:lnTo>
                  <a:pt x="540593" y="190195"/>
                </a:lnTo>
                <a:lnTo>
                  <a:pt x="523772" y="150285"/>
                </a:lnTo>
                <a:lnTo>
                  <a:pt x="501213" y="113842"/>
                </a:lnTo>
                <a:lnTo>
                  <a:pt x="473487" y="81438"/>
                </a:lnTo>
                <a:lnTo>
                  <a:pt x="441167" y="53644"/>
                </a:lnTo>
                <a:lnTo>
                  <a:pt x="404823" y="31032"/>
                </a:lnTo>
                <a:lnTo>
                  <a:pt x="365028" y="14173"/>
                </a:lnTo>
                <a:lnTo>
                  <a:pt x="322352" y="3638"/>
                </a:lnTo>
                <a:lnTo>
                  <a:pt x="277367" y="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60;p2"/>
          <p:cNvSpPr/>
          <p:nvPr/>
        </p:nvSpPr>
        <p:spPr>
          <a:xfrm>
            <a:off x="1103375" y="2715767"/>
            <a:ext cx="408431" cy="43738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 name="Google Shape;61;p2"/>
          <p:cNvSpPr/>
          <p:nvPr/>
        </p:nvSpPr>
        <p:spPr>
          <a:xfrm>
            <a:off x="1030224" y="4486655"/>
            <a:ext cx="554990" cy="554990"/>
          </a:xfrm>
          <a:custGeom>
            <a:avLst/>
            <a:gdLst/>
            <a:ahLst/>
            <a:cxnLst/>
            <a:rect l="l" t="t" r="r" b="b"/>
            <a:pathLst>
              <a:path w="554990" h="554989" extrusionOk="0">
                <a:moveTo>
                  <a:pt x="277367" y="0"/>
                </a:moveTo>
                <a:lnTo>
                  <a:pt x="227510" y="4469"/>
                </a:lnTo>
                <a:lnTo>
                  <a:pt x="180584" y="17355"/>
                </a:lnTo>
                <a:lnTo>
                  <a:pt x="137374" y="37874"/>
                </a:lnTo>
                <a:lnTo>
                  <a:pt x="98662" y="65241"/>
                </a:lnTo>
                <a:lnTo>
                  <a:pt x="65233" y="98673"/>
                </a:lnTo>
                <a:lnTo>
                  <a:pt x="37868" y="137385"/>
                </a:lnTo>
                <a:lnTo>
                  <a:pt x="17352" y="180595"/>
                </a:lnTo>
                <a:lnTo>
                  <a:pt x="4468" y="227517"/>
                </a:lnTo>
                <a:lnTo>
                  <a:pt x="0" y="277367"/>
                </a:lnTo>
                <a:lnTo>
                  <a:pt x="4468" y="327218"/>
                </a:lnTo>
                <a:lnTo>
                  <a:pt x="17352" y="374140"/>
                </a:lnTo>
                <a:lnTo>
                  <a:pt x="37868" y="417350"/>
                </a:lnTo>
                <a:lnTo>
                  <a:pt x="65233" y="456062"/>
                </a:lnTo>
                <a:lnTo>
                  <a:pt x="98662" y="489494"/>
                </a:lnTo>
                <a:lnTo>
                  <a:pt x="137374" y="516861"/>
                </a:lnTo>
                <a:lnTo>
                  <a:pt x="180584" y="537380"/>
                </a:lnTo>
                <a:lnTo>
                  <a:pt x="227510" y="550266"/>
                </a:lnTo>
                <a:lnTo>
                  <a:pt x="277367" y="554735"/>
                </a:lnTo>
                <a:lnTo>
                  <a:pt x="327218" y="550266"/>
                </a:lnTo>
                <a:lnTo>
                  <a:pt x="374140" y="537380"/>
                </a:lnTo>
                <a:lnTo>
                  <a:pt x="417350" y="516861"/>
                </a:lnTo>
                <a:lnTo>
                  <a:pt x="456062" y="489494"/>
                </a:lnTo>
                <a:lnTo>
                  <a:pt x="489494" y="456062"/>
                </a:lnTo>
                <a:lnTo>
                  <a:pt x="516861" y="417350"/>
                </a:lnTo>
                <a:lnTo>
                  <a:pt x="537380" y="374140"/>
                </a:lnTo>
                <a:lnTo>
                  <a:pt x="550266" y="327218"/>
                </a:lnTo>
                <a:lnTo>
                  <a:pt x="554735" y="277367"/>
                </a:lnTo>
                <a:lnTo>
                  <a:pt x="550266" y="227517"/>
                </a:lnTo>
                <a:lnTo>
                  <a:pt x="537380" y="180595"/>
                </a:lnTo>
                <a:lnTo>
                  <a:pt x="516861" y="137385"/>
                </a:lnTo>
                <a:lnTo>
                  <a:pt x="489494" y="98673"/>
                </a:lnTo>
                <a:lnTo>
                  <a:pt x="456062" y="65241"/>
                </a:lnTo>
                <a:lnTo>
                  <a:pt x="417350" y="37874"/>
                </a:lnTo>
                <a:lnTo>
                  <a:pt x="374140" y="17355"/>
                </a:lnTo>
                <a:lnTo>
                  <a:pt x="327218" y="4469"/>
                </a:lnTo>
                <a:lnTo>
                  <a:pt x="277367" y="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 name="Google Shape;62;p2"/>
          <p:cNvSpPr/>
          <p:nvPr/>
        </p:nvSpPr>
        <p:spPr>
          <a:xfrm>
            <a:off x="1159763" y="4628388"/>
            <a:ext cx="306324" cy="329184"/>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63;p2"/>
          <p:cNvSpPr/>
          <p:nvPr/>
        </p:nvSpPr>
        <p:spPr>
          <a:xfrm>
            <a:off x="1030224" y="5434583"/>
            <a:ext cx="554990" cy="554990"/>
          </a:xfrm>
          <a:custGeom>
            <a:avLst/>
            <a:gdLst/>
            <a:ahLst/>
            <a:cxnLst/>
            <a:rect l="l" t="t" r="r" b="b"/>
            <a:pathLst>
              <a:path w="554990" h="554989" extrusionOk="0">
                <a:moveTo>
                  <a:pt x="277367" y="0"/>
                </a:moveTo>
                <a:lnTo>
                  <a:pt x="227510" y="4469"/>
                </a:lnTo>
                <a:lnTo>
                  <a:pt x="180584" y="17355"/>
                </a:lnTo>
                <a:lnTo>
                  <a:pt x="137374" y="37874"/>
                </a:lnTo>
                <a:lnTo>
                  <a:pt x="98662" y="65241"/>
                </a:lnTo>
                <a:lnTo>
                  <a:pt x="65233" y="98673"/>
                </a:lnTo>
                <a:lnTo>
                  <a:pt x="37868" y="137385"/>
                </a:lnTo>
                <a:lnTo>
                  <a:pt x="17352" y="180595"/>
                </a:lnTo>
                <a:lnTo>
                  <a:pt x="4468" y="227517"/>
                </a:lnTo>
                <a:lnTo>
                  <a:pt x="0" y="277367"/>
                </a:lnTo>
                <a:lnTo>
                  <a:pt x="4468" y="327225"/>
                </a:lnTo>
                <a:lnTo>
                  <a:pt x="17352" y="374151"/>
                </a:lnTo>
                <a:lnTo>
                  <a:pt x="37868" y="417361"/>
                </a:lnTo>
                <a:lnTo>
                  <a:pt x="65233" y="456073"/>
                </a:lnTo>
                <a:lnTo>
                  <a:pt x="98662" y="489502"/>
                </a:lnTo>
                <a:lnTo>
                  <a:pt x="137374" y="516867"/>
                </a:lnTo>
                <a:lnTo>
                  <a:pt x="180584" y="537383"/>
                </a:lnTo>
                <a:lnTo>
                  <a:pt x="227510" y="550267"/>
                </a:lnTo>
                <a:lnTo>
                  <a:pt x="277367" y="554735"/>
                </a:lnTo>
                <a:lnTo>
                  <a:pt x="327218" y="550267"/>
                </a:lnTo>
                <a:lnTo>
                  <a:pt x="374140" y="537383"/>
                </a:lnTo>
                <a:lnTo>
                  <a:pt x="417350" y="516867"/>
                </a:lnTo>
                <a:lnTo>
                  <a:pt x="456062" y="489502"/>
                </a:lnTo>
                <a:lnTo>
                  <a:pt x="489494" y="456073"/>
                </a:lnTo>
                <a:lnTo>
                  <a:pt x="516861" y="417361"/>
                </a:lnTo>
                <a:lnTo>
                  <a:pt x="537380" y="374151"/>
                </a:lnTo>
                <a:lnTo>
                  <a:pt x="550266" y="327225"/>
                </a:lnTo>
                <a:lnTo>
                  <a:pt x="554735" y="277367"/>
                </a:lnTo>
                <a:lnTo>
                  <a:pt x="550266" y="227517"/>
                </a:lnTo>
                <a:lnTo>
                  <a:pt x="537380" y="180595"/>
                </a:lnTo>
                <a:lnTo>
                  <a:pt x="516861" y="137385"/>
                </a:lnTo>
                <a:lnTo>
                  <a:pt x="489494" y="98673"/>
                </a:lnTo>
                <a:lnTo>
                  <a:pt x="456062" y="65241"/>
                </a:lnTo>
                <a:lnTo>
                  <a:pt x="417350" y="37874"/>
                </a:lnTo>
                <a:lnTo>
                  <a:pt x="374140" y="17355"/>
                </a:lnTo>
                <a:lnTo>
                  <a:pt x="327218" y="4469"/>
                </a:lnTo>
                <a:lnTo>
                  <a:pt x="277367" y="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 name="Google Shape;64;p2"/>
          <p:cNvSpPr/>
          <p:nvPr/>
        </p:nvSpPr>
        <p:spPr>
          <a:xfrm>
            <a:off x="1133855" y="5545835"/>
            <a:ext cx="355600" cy="312420"/>
          </a:xfrm>
          <a:custGeom>
            <a:avLst/>
            <a:gdLst/>
            <a:ahLst/>
            <a:cxnLst/>
            <a:rect l="l" t="t" r="r" b="b"/>
            <a:pathLst>
              <a:path w="355600" h="312420" extrusionOk="0">
                <a:moveTo>
                  <a:pt x="155066" y="0"/>
                </a:moveTo>
                <a:lnTo>
                  <a:pt x="30010" y="0"/>
                </a:lnTo>
                <a:lnTo>
                  <a:pt x="18988" y="1803"/>
                </a:lnTo>
                <a:lnTo>
                  <a:pt x="9375" y="6905"/>
                </a:lnTo>
                <a:lnTo>
                  <a:pt x="2578" y="14841"/>
                </a:lnTo>
                <a:lnTo>
                  <a:pt x="0" y="25146"/>
                </a:lnTo>
                <a:lnTo>
                  <a:pt x="0" y="282181"/>
                </a:lnTo>
                <a:lnTo>
                  <a:pt x="2578" y="293287"/>
                </a:lnTo>
                <a:lnTo>
                  <a:pt x="9375" y="302972"/>
                </a:lnTo>
                <a:lnTo>
                  <a:pt x="18988" y="309822"/>
                </a:lnTo>
                <a:lnTo>
                  <a:pt x="30010" y="312420"/>
                </a:lnTo>
                <a:lnTo>
                  <a:pt x="220090" y="312420"/>
                </a:lnTo>
                <a:lnTo>
                  <a:pt x="231096" y="309822"/>
                </a:lnTo>
                <a:lnTo>
                  <a:pt x="240696" y="302972"/>
                </a:lnTo>
                <a:lnTo>
                  <a:pt x="247487" y="293287"/>
                </a:lnTo>
                <a:lnTo>
                  <a:pt x="250062" y="282181"/>
                </a:lnTo>
                <a:lnTo>
                  <a:pt x="30010" y="282181"/>
                </a:lnTo>
                <a:lnTo>
                  <a:pt x="30010" y="25146"/>
                </a:lnTo>
                <a:lnTo>
                  <a:pt x="175995" y="25146"/>
                </a:lnTo>
                <a:lnTo>
                  <a:pt x="160019" y="10033"/>
                </a:lnTo>
                <a:lnTo>
                  <a:pt x="155066" y="0"/>
                </a:lnTo>
                <a:close/>
              </a:path>
              <a:path w="355600" h="312420" extrusionOk="0">
                <a:moveTo>
                  <a:pt x="200025" y="0"/>
                </a:moveTo>
                <a:lnTo>
                  <a:pt x="185038" y="0"/>
                </a:lnTo>
                <a:lnTo>
                  <a:pt x="265049" y="75565"/>
                </a:lnTo>
                <a:lnTo>
                  <a:pt x="268759" y="83163"/>
                </a:lnTo>
                <a:lnTo>
                  <a:pt x="271970" y="90725"/>
                </a:lnTo>
                <a:lnTo>
                  <a:pt x="274228" y="98264"/>
                </a:lnTo>
                <a:lnTo>
                  <a:pt x="275081" y="105790"/>
                </a:lnTo>
                <a:lnTo>
                  <a:pt x="275081" y="287223"/>
                </a:lnTo>
                <a:lnTo>
                  <a:pt x="274228" y="293996"/>
                </a:lnTo>
                <a:lnTo>
                  <a:pt x="271970" y="299821"/>
                </a:lnTo>
                <a:lnTo>
                  <a:pt x="265049" y="312420"/>
                </a:lnTo>
                <a:lnTo>
                  <a:pt x="275081" y="312420"/>
                </a:lnTo>
                <a:lnTo>
                  <a:pt x="285313" y="309822"/>
                </a:lnTo>
                <a:lnTo>
                  <a:pt x="293211" y="302972"/>
                </a:lnTo>
                <a:lnTo>
                  <a:pt x="298299" y="293287"/>
                </a:lnTo>
                <a:lnTo>
                  <a:pt x="300100" y="282181"/>
                </a:lnTo>
                <a:lnTo>
                  <a:pt x="300100" y="95758"/>
                </a:lnTo>
                <a:lnTo>
                  <a:pt x="235077" y="15112"/>
                </a:lnTo>
                <a:lnTo>
                  <a:pt x="205537" y="236"/>
                </a:lnTo>
                <a:lnTo>
                  <a:pt x="200025" y="0"/>
                </a:lnTo>
                <a:close/>
              </a:path>
              <a:path w="355600" h="312420" extrusionOk="0">
                <a:moveTo>
                  <a:pt x="260096" y="0"/>
                </a:moveTo>
                <a:lnTo>
                  <a:pt x="250062" y="0"/>
                </a:lnTo>
                <a:lnTo>
                  <a:pt x="325119" y="75565"/>
                </a:lnTo>
                <a:lnTo>
                  <a:pt x="325040" y="293996"/>
                </a:lnTo>
                <a:lnTo>
                  <a:pt x="324484" y="299821"/>
                </a:lnTo>
                <a:lnTo>
                  <a:pt x="322976" y="305646"/>
                </a:lnTo>
                <a:lnTo>
                  <a:pt x="320040" y="312420"/>
                </a:lnTo>
                <a:lnTo>
                  <a:pt x="325119" y="312420"/>
                </a:lnTo>
                <a:lnTo>
                  <a:pt x="336125" y="309822"/>
                </a:lnTo>
                <a:lnTo>
                  <a:pt x="345725" y="302972"/>
                </a:lnTo>
                <a:lnTo>
                  <a:pt x="352516" y="293287"/>
                </a:lnTo>
                <a:lnTo>
                  <a:pt x="355091" y="282181"/>
                </a:lnTo>
                <a:lnTo>
                  <a:pt x="355091" y="80645"/>
                </a:lnTo>
                <a:lnTo>
                  <a:pt x="350138" y="70485"/>
                </a:lnTo>
                <a:lnTo>
                  <a:pt x="345059" y="65532"/>
                </a:lnTo>
                <a:lnTo>
                  <a:pt x="295021" y="15112"/>
                </a:lnTo>
                <a:lnTo>
                  <a:pt x="284652" y="6375"/>
                </a:lnTo>
                <a:lnTo>
                  <a:pt x="275701" y="1889"/>
                </a:lnTo>
                <a:lnTo>
                  <a:pt x="267678" y="236"/>
                </a:lnTo>
                <a:lnTo>
                  <a:pt x="260096" y="0"/>
                </a:lnTo>
                <a:close/>
              </a:path>
              <a:path w="355600" h="312420" extrusionOk="0">
                <a:moveTo>
                  <a:pt x="140081" y="25146"/>
                </a:moveTo>
                <a:lnTo>
                  <a:pt x="115023" y="25146"/>
                </a:lnTo>
                <a:lnTo>
                  <a:pt x="115023" y="105790"/>
                </a:lnTo>
                <a:lnTo>
                  <a:pt x="116822" y="116889"/>
                </a:lnTo>
                <a:lnTo>
                  <a:pt x="121908" y="126571"/>
                </a:lnTo>
                <a:lnTo>
                  <a:pt x="129816" y="133419"/>
                </a:lnTo>
                <a:lnTo>
                  <a:pt x="140081" y="136017"/>
                </a:lnTo>
                <a:lnTo>
                  <a:pt x="220090" y="136017"/>
                </a:lnTo>
                <a:lnTo>
                  <a:pt x="220090" y="282181"/>
                </a:lnTo>
                <a:lnTo>
                  <a:pt x="250062" y="282181"/>
                </a:lnTo>
                <a:lnTo>
                  <a:pt x="250062" y="105790"/>
                </a:lnTo>
                <a:lnTo>
                  <a:pt x="140081" y="105790"/>
                </a:lnTo>
                <a:lnTo>
                  <a:pt x="140081" y="25146"/>
                </a:lnTo>
                <a:close/>
              </a:path>
              <a:path w="355600" h="312420" extrusionOk="0">
                <a:moveTo>
                  <a:pt x="175995" y="25146"/>
                </a:moveTo>
                <a:lnTo>
                  <a:pt x="140081" y="25146"/>
                </a:lnTo>
                <a:lnTo>
                  <a:pt x="220090" y="105790"/>
                </a:lnTo>
                <a:lnTo>
                  <a:pt x="245109" y="105790"/>
                </a:lnTo>
                <a:lnTo>
                  <a:pt x="245109" y="90678"/>
                </a:lnTo>
                <a:lnTo>
                  <a:pt x="240030" y="90678"/>
                </a:lnTo>
                <a:lnTo>
                  <a:pt x="240030" y="85725"/>
                </a:lnTo>
                <a:lnTo>
                  <a:pt x="175995" y="25146"/>
                </a:lnTo>
                <a:close/>
              </a:path>
            </a:pathLst>
          </a:custGeom>
          <a:solidFill>
            <a:srgbClr val="79797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 name="Google Shape;65;p2"/>
          <p:cNvSpPr/>
          <p:nvPr/>
        </p:nvSpPr>
        <p:spPr>
          <a:xfrm>
            <a:off x="5690615" y="1749551"/>
            <a:ext cx="6434328" cy="5010912"/>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675233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53"/>
        <p:cNvGrpSpPr/>
        <p:nvPr/>
      </p:nvGrpSpPr>
      <p:grpSpPr>
        <a:xfrm>
          <a:off x="0" y="0"/>
          <a:ext cx="0" cy="0"/>
          <a:chOff x="0" y="0"/>
          <a:chExt cx="0" cy="0"/>
        </a:xfrm>
      </p:grpSpPr>
      <p:sp>
        <p:nvSpPr>
          <p:cNvPr id="54" name="Google Shape;54;p2"/>
          <p:cNvSpPr/>
          <p:nvPr/>
        </p:nvSpPr>
        <p:spPr>
          <a:xfrm>
            <a:off x="0" y="6598919"/>
            <a:ext cx="12435840" cy="396240"/>
          </a:xfrm>
          <a:custGeom>
            <a:avLst/>
            <a:gdLst/>
            <a:ahLst/>
            <a:cxnLst/>
            <a:rect l="l" t="t" r="r" b="b"/>
            <a:pathLst>
              <a:path w="12435840" h="396240" extrusionOk="0">
                <a:moveTo>
                  <a:pt x="0" y="396240"/>
                </a:moveTo>
                <a:lnTo>
                  <a:pt x="12435840" y="396240"/>
                </a:lnTo>
                <a:lnTo>
                  <a:pt x="12435840" y="0"/>
                </a:lnTo>
                <a:lnTo>
                  <a:pt x="0" y="0"/>
                </a:lnTo>
                <a:lnTo>
                  <a:pt x="0" y="39624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55;p2"/>
          <p:cNvSpPr txBox="1">
            <a:spLocks noGrp="1"/>
          </p:cNvSpPr>
          <p:nvPr>
            <p:ph type="title"/>
          </p:nvPr>
        </p:nvSpPr>
        <p:spPr>
          <a:xfrm>
            <a:off x="422249" y="311607"/>
            <a:ext cx="5197501"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dirty="0" smtClean="0"/>
              <a:t>Outline</a:t>
            </a:r>
            <a:endParaRPr sz="3600" dirty="0"/>
          </a:p>
        </p:txBody>
      </p:sp>
      <p:pic>
        <p:nvPicPr>
          <p:cNvPr id="2" name="Picture 1"/>
          <p:cNvPicPr>
            <a:picLocks noChangeAspect="1"/>
          </p:cNvPicPr>
          <p:nvPr/>
        </p:nvPicPr>
        <p:blipFill>
          <a:blip r:embed="rId3"/>
          <a:stretch>
            <a:fillRect/>
          </a:stretch>
        </p:blipFill>
        <p:spPr>
          <a:xfrm>
            <a:off x="422249" y="969962"/>
            <a:ext cx="6991350" cy="3038475"/>
          </a:xfrm>
          <a:prstGeom prst="rect">
            <a:avLst/>
          </a:prstGeom>
        </p:spPr>
      </p:pic>
      <p:pic>
        <p:nvPicPr>
          <p:cNvPr id="3" name="Picture 2"/>
          <p:cNvPicPr>
            <a:picLocks noChangeAspect="1"/>
          </p:cNvPicPr>
          <p:nvPr/>
        </p:nvPicPr>
        <p:blipFill>
          <a:blip r:embed="rId4"/>
          <a:stretch>
            <a:fillRect/>
          </a:stretch>
        </p:blipFill>
        <p:spPr>
          <a:xfrm>
            <a:off x="4583112" y="2803525"/>
            <a:ext cx="6981825" cy="30480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53"/>
        <p:cNvGrpSpPr/>
        <p:nvPr/>
      </p:nvGrpSpPr>
      <p:grpSpPr>
        <a:xfrm>
          <a:off x="0" y="0"/>
          <a:ext cx="0" cy="0"/>
          <a:chOff x="0" y="0"/>
          <a:chExt cx="0" cy="0"/>
        </a:xfrm>
      </p:grpSpPr>
      <p:sp>
        <p:nvSpPr>
          <p:cNvPr id="54" name="Google Shape;54;p2"/>
          <p:cNvSpPr/>
          <p:nvPr/>
        </p:nvSpPr>
        <p:spPr>
          <a:xfrm>
            <a:off x="0" y="6598919"/>
            <a:ext cx="12435840" cy="396240"/>
          </a:xfrm>
          <a:custGeom>
            <a:avLst/>
            <a:gdLst/>
            <a:ahLst/>
            <a:cxnLst/>
            <a:rect l="l" t="t" r="r" b="b"/>
            <a:pathLst>
              <a:path w="12435840" h="396240" extrusionOk="0">
                <a:moveTo>
                  <a:pt x="0" y="396240"/>
                </a:moveTo>
                <a:lnTo>
                  <a:pt x="12435840" y="396240"/>
                </a:lnTo>
                <a:lnTo>
                  <a:pt x="12435840" y="0"/>
                </a:lnTo>
                <a:lnTo>
                  <a:pt x="0" y="0"/>
                </a:lnTo>
                <a:lnTo>
                  <a:pt x="0" y="396240"/>
                </a:lnTo>
                <a:close/>
              </a:path>
            </a:pathLst>
          </a:custGeom>
          <a:solidFill>
            <a:srgbClr val="EAEA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55;p2"/>
          <p:cNvSpPr txBox="1">
            <a:spLocks noGrp="1"/>
          </p:cNvSpPr>
          <p:nvPr>
            <p:ph type="title"/>
          </p:nvPr>
        </p:nvSpPr>
        <p:spPr>
          <a:xfrm>
            <a:off x="422249" y="311607"/>
            <a:ext cx="5197501"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dirty="0" smtClean="0"/>
              <a:t>Outline</a:t>
            </a:r>
            <a:endParaRPr sz="3600" dirty="0"/>
          </a:p>
        </p:txBody>
      </p:sp>
      <p:pic>
        <p:nvPicPr>
          <p:cNvPr id="4" name="Picture 3"/>
          <p:cNvPicPr>
            <a:picLocks noChangeAspect="1"/>
          </p:cNvPicPr>
          <p:nvPr/>
        </p:nvPicPr>
        <p:blipFill>
          <a:blip r:embed="rId3"/>
          <a:stretch>
            <a:fillRect/>
          </a:stretch>
        </p:blipFill>
        <p:spPr>
          <a:xfrm>
            <a:off x="422249" y="886282"/>
            <a:ext cx="6588151" cy="3463925"/>
          </a:xfrm>
          <a:prstGeom prst="rect">
            <a:avLst/>
          </a:prstGeom>
        </p:spPr>
      </p:pic>
      <p:pic>
        <p:nvPicPr>
          <p:cNvPr id="5" name="Picture 4"/>
          <p:cNvPicPr>
            <a:picLocks noChangeAspect="1"/>
          </p:cNvPicPr>
          <p:nvPr/>
        </p:nvPicPr>
        <p:blipFill>
          <a:blip r:embed="rId4"/>
          <a:stretch>
            <a:fillRect/>
          </a:stretch>
        </p:blipFill>
        <p:spPr>
          <a:xfrm>
            <a:off x="4616451" y="4065269"/>
            <a:ext cx="7346950" cy="2316481"/>
          </a:xfrm>
          <a:prstGeom prst="rect">
            <a:avLst/>
          </a:prstGeom>
        </p:spPr>
      </p:pic>
    </p:spTree>
    <p:extLst>
      <p:ext uri="{BB962C8B-B14F-4D97-AF65-F5344CB8AC3E}">
        <p14:creationId xmlns:p14="http://schemas.microsoft.com/office/powerpoint/2010/main" val="16120083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69"/>
        <p:cNvGrpSpPr/>
        <p:nvPr/>
      </p:nvGrpSpPr>
      <p:grpSpPr>
        <a:xfrm>
          <a:off x="0" y="0"/>
          <a:ext cx="0" cy="0"/>
          <a:chOff x="0" y="0"/>
          <a:chExt cx="0" cy="0"/>
        </a:xfrm>
      </p:grpSpPr>
      <p:sp>
        <p:nvSpPr>
          <p:cNvPr id="70" name="Google Shape;70;p3"/>
          <p:cNvSpPr txBox="1">
            <a:spLocks noGrp="1"/>
          </p:cNvSpPr>
          <p:nvPr>
            <p:ph type="title"/>
          </p:nvPr>
        </p:nvSpPr>
        <p:spPr>
          <a:xfrm>
            <a:off x="422249" y="145520"/>
            <a:ext cx="3351529" cy="1105535"/>
          </a:xfrm>
          <a:prstGeom prst="rect">
            <a:avLst/>
          </a:prstGeom>
          <a:noFill/>
          <a:ln>
            <a:noFill/>
          </a:ln>
        </p:spPr>
        <p:txBody>
          <a:bodyPr spcFirstLastPara="1" wrap="square" lIns="0" tIns="179050" rIns="0" bIns="0" anchor="t" anchorCtr="0">
            <a:spAutoFit/>
          </a:bodyPr>
          <a:lstStyle/>
          <a:p>
            <a:pPr marL="12700" lvl="0" indent="0" algn="l" rtl="0">
              <a:lnSpc>
                <a:spcPct val="100000"/>
              </a:lnSpc>
              <a:spcBef>
                <a:spcPts val="0"/>
              </a:spcBef>
              <a:spcAft>
                <a:spcPts val="0"/>
              </a:spcAft>
              <a:buNone/>
            </a:pPr>
            <a:r>
              <a:rPr lang="en-US" sz="3600"/>
              <a:t>What is DevOps?</a:t>
            </a:r>
            <a:endParaRPr sz="3600"/>
          </a:p>
          <a:p>
            <a:pPr marL="12700" lvl="0" indent="0" algn="l" rtl="0">
              <a:lnSpc>
                <a:spcPct val="100000"/>
              </a:lnSpc>
              <a:spcBef>
                <a:spcPts val="700"/>
              </a:spcBef>
              <a:spcAft>
                <a:spcPts val="0"/>
              </a:spcAft>
              <a:buNone/>
            </a:pPr>
            <a:r>
              <a:rPr lang="en-US" sz="1800" b="0">
                <a:solidFill>
                  <a:srgbClr val="505050"/>
                </a:solidFill>
                <a:latin typeface="Quattrocento Sans"/>
                <a:ea typeface="Quattrocento Sans"/>
                <a:cs typeface="Quattrocento Sans"/>
                <a:sym typeface="Quattrocento Sans"/>
              </a:rPr>
              <a:t>People. Process. Products.</a:t>
            </a:r>
            <a:endParaRPr sz="1800">
              <a:latin typeface="Quattrocento Sans"/>
              <a:ea typeface="Quattrocento Sans"/>
              <a:cs typeface="Quattrocento Sans"/>
              <a:sym typeface="Quattrocento Sans"/>
            </a:endParaRPr>
          </a:p>
        </p:txBody>
      </p:sp>
      <p:sp>
        <p:nvSpPr>
          <p:cNvPr id="71" name="Google Shape;71;p3"/>
          <p:cNvSpPr txBox="1"/>
          <p:nvPr/>
        </p:nvSpPr>
        <p:spPr>
          <a:xfrm>
            <a:off x="513689" y="1941652"/>
            <a:ext cx="341630" cy="100076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6400">
                <a:solidFill>
                  <a:srgbClr val="0078D6"/>
                </a:solidFill>
                <a:latin typeface="Century"/>
                <a:ea typeface="Century"/>
                <a:cs typeface="Century"/>
                <a:sym typeface="Century"/>
              </a:rPr>
              <a:t>“</a:t>
            </a:r>
            <a:endParaRPr sz="6400">
              <a:solidFill>
                <a:schemeClr val="dk1"/>
              </a:solidFill>
              <a:latin typeface="Century"/>
              <a:ea typeface="Century"/>
              <a:cs typeface="Century"/>
              <a:sym typeface="Century"/>
            </a:endParaRPr>
          </a:p>
        </p:txBody>
      </p:sp>
      <p:sp>
        <p:nvSpPr>
          <p:cNvPr id="72" name="Google Shape;72;p3"/>
          <p:cNvSpPr txBox="1"/>
          <p:nvPr/>
        </p:nvSpPr>
        <p:spPr>
          <a:xfrm>
            <a:off x="534009" y="2684144"/>
            <a:ext cx="4966970" cy="1823720"/>
          </a:xfrm>
          <a:prstGeom prst="rect">
            <a:avLst/>
          </a:prstGeom>
          <a:noFill/>
          <a:ln>
            <a:noFill/>
          </a:ln>
        </p:spPr>
        <p:txBody>
          <a:bodyPr spcFirstLastPara="1" wrap="square" lIns="0" tIns="12050" rIns="0" bIns="0" anchor="t" anchorCtr="0">
            <a:spAutoFit/>
          </a:bodyPr>
          <a:lstStyle/>
          <a:p>
            <a:pPr marL="38100" marR="30480" lvl="0" indent="0" algn="l" rtl="0">
              <a:lnSpc>
                <a:spcPct val="100000"/>
              </a:lnSpc>
              <a:spcBef>
                <a:spcPts val="0"/>
              </a:spcBef>
              <a:spcAft>
                <a:spcPts val="0"/>
              </a:spcAft>
              <a:buNone/>
            </a:pPr>
            <a:r>
              <a:rPr lang="en-US" sz="2800">
                <a:solidFill>
                  <a:schemeClr val="dk1"/>
                </a:solidFill>
                <a:latin typeface="Quattrocento Sans"/>
                <a:ea typeface="Quattrocento Sans"/>
                <a:cs typeface="Quattrocento Sans"/>
                <a:sym typeface="Quattrocento Sans"/>
              </a:rPr>
              <a:t>DevOps is the union of </a:t>
            </a:r>
            <a:r>
              <a:rPr lang="en-US" sz="2800" b="1">
                <a:solidFill>
                  <a:srgbClr val="0078D6"/>
                </a:solidFill>
                <a:latin typeface="Quattrocento Sans"/>
                <a:ea typeface="Quattrocento Sans"/>
                <a:cs typeface="Quattrocento Sans"/>
                <a:sym typeface="Quattrocento Sans"/>
              </a:rPr>
              <a:t>people</a:t>
            </a:r>
            <a:r>
              <a:rPr lang="en-US" sz="2800">
                <a:solidFill>
                  <a:schemeClr val="dk1"/>
                </a:solidFill>
                <a:latin typeface="Quattrocento Sans"/>
                <a:ea typeface="Quattrocento Sans"/>
                <a:cs typeface="Quattrocento Sans"/>
                <a:sym typeface="Quattrocento Sans"/>
              </a:rPr>
              <a:t>,  </a:t>
            </a:r>
            <a:r>
              <a:rPr lang="en-US" sz="2800" b="1">
                <a:solidFill>
                  <a:srgbClr val="0078D6"/>
                </a:solidFill>
                <a:latin typeface="Quattrocento Sans"/>
                <a:ea typeface="Quattrocento Sans"/>
                <a:cs typeface="Quattrocento Sans"/>
                <a:sym typeface="Quattrocento Sans"/>
              </a:rPr>
              <a:t>process</a:t>
            </a:r>
            <a:r>
              <a:rPr lang="en-US" sz="2800">
                <a:solidFill>
                  <a:schemeClr val="dk1"/>
                </a:solidFill>
                <a:latin typeface="Quattrocento Sans"/>
                <a:ea typeface="Quattrocento Sans"/>
                <a:cs typeface="Quattrocento Sans"/>
                <a:sym typeface="Quattrocento Sans"/>
              </a:rPr>
              <a:t>, and </a:t>
            </a:r>
            <a:r>
              <a:rPr lang="en-US" sz="2800" b="1">
                <a:solidFill>
                  <a:srgbClr val="0078D6"/>
                </a:solidFill>
                <a:latin typeface="Quattrocento Sans"/>
                <a:ea typeface="Quattrocento Sans"/>
                <a:cs typeface="Quattrocento Sans"/>
                <a:sym typeface="Quattrocento Sans"/>
              </a:rPr>
              <a:t>products </a:t>
            </a:r>
            <a:r>
              <a:rPr lang="en-US" sz="2800">
                <a:solidFill>
                  <a:schemeClr val="dk1"/>
                </a:solidFill>
                <a:latin typeface="Quattrocento Sans"/>
                <a:ea typeface="Quattrocento Sans"/>
                <a:cs typeface="Quattrocento Sans"/>
                <a:sym typeface="Quattrocento Sans"/>
              </a:rPr>
              <a:t>to  enable continuous delivery of</a:t>
            </a:r>
            <a:endParaRPr sz="2800">
              <a:solidFill>
                <a:schemeClr val="dk1"/>
              </a:solidFill>
              <a:latin typeface="Quattrocento Sans"/>
              <a:ea typeface="Quattrocento Sans"/>
              <a:cs typeface="Quattrocento Sans"/>
              <a:sym typeface="Quattrocento Sans"/>
            </a:endParaRPr>
          </a:p>
          <a:p>
            <a:pPr marL="38100" marR="0" lvl="0" indent="0" algn="l" rtl="0">
              <a:lnSpc>
                <a:spcPct val="42552"/>
              </a:lnSpc>
              <a:spcBef>
                <a:spcPts val="0"/>
              </a:spcBef>
              <a:spcAft>
                <a:spcPts val="0"/>
              </a:spcAft>
              <a:buNone/>
            </a:pPr>
            <a:r>
              <a:rPr lang="en-US" sz="2800">
                <a:solidFill>
                  <a:schemeClr val="dk1"/>
                </a:solidFill>
                <a:latin typeface="Quattrocento Sans"/>
                <a:ea typeface="Quattrocento Sans"/>
                <a:cs typeface="Quattrocento Sans"/>
                <a:sym typeface="Quattrocento Sans"/>
              </a:rPr>
              <a:t>value to your end users. </a:t>
            </a:r>
            <a:r>
              <a:rPr lang="en-US" sz="9600" baseline="-25000">
                <a:solidFill>
                  <a:srgbClr val="0078D6"/>
                </a:solidFill>
                <a:latin typeface="Century"/>
                <a:ea typeface="Century"/>
                <a:cs typeface="Century"/>
                <a:sym typeface="Century"/>
              </a:rPr>
              <a:t>”</a:t>
            </a:r>
            <a:endParaRPr sz="9600" baseline="-25000">
              <a:solidFill>
                <a:schemeClr val="dk1"/>
              </a:solidFill>
              <a:latin typeface="Century"/>
              <a:ea typeface="Century"/>
              <a:cs typeface="Century"/>
              <a:sym typeface="Century"/>
            </a:endParaRPr>
          </a:p>
        </p:txBody>
      </p:sp>
      <p:sp>
        <p:nvSpPr>
          <p:cNvPr id="73" name="Google Shape;73;p3"/>
          <p:cNvSpPr txBox="1"/>
          <p:nvPr/>
        </p:nvSpPr>
        <p:spPr>
          <a:xfrm>
            <a:off x="7713726" y="1452752"/>
            <a:ext cx="472440" cy="708025"/>
          </a:xfrm>
          <a:prstGeom prst="rect">
            <a:avLst/>
          </a:prstGeom>
          <a:noFill/>
          <a:ln>
            <a:noFill/>
          </a:ln>
        </p:spPr>
        <p:txBody>
          <a:bodyPr spcFirstLastPara="1" wrap="square" lIns="0" tIns="39350" rIns="0" bIns="0" anchor="t" anchorCtr="0">
            <a:spAutoFit/>
          </a:bodyPr>
          <a:lstStyle/>
          <a:p>
            <a:pPr marL="12065" marR="5080" lvl="0" indent="0" algn="ctr" rtl="0">
              <a:lnSpc>
                <a:spcPct val="108124"/>
              </a:lnSpc>
              <a:spcBef>
                <a:spcPts val="0"/>
              </a:spcBef>
              <a:spcAft>
                <a:spcPts val="0"/>
              </a:spcAft>
              <a:buNone/>
            </a:pPr>
            <a:r>
              <a:rPr lang="en-US" sz="1600">
                <a:solidFill>
                  <a:srgbClr val="0078D6"/>
                </a:solidFill>
                <a:latin typeface="Quattrocento Sans"/>
                <a:ea typeface="Quattrocento Sans"/>
                <a:cs typeface="Quattrocento Sans"/>
                <a:sym typeface="Quattrocento Sans"/>
              </a:rPr>
              <a:t>Build  &amp;  Test</a:t>
            </a:r>
            <a:endParaRPr sz="1600">
              <a:solidFill>
                <a:schemeClr val="dk1"/>
              </a:solidFill>
              <a:latin typeface="Quattrocento Sans"/>
              <a:ea typeface="Quattrocento Sans"/>
              <a:cs typeface="Quattrocento Sans"/>
              <a:sym typeface="Quattrocento Sans"/>
            </a:endParaRPr>
          </a:p>
        </p:txBody>
      </p:sp>
      <p:sp>
        <p:nvSpPr>
          <p:cNvPr id="74" name="Google Shape;74;p3"/>
          <p:cNvSpPr/>
          <p:nvPr/>
        </p:nvSpPr>
        <p:spPr>
          <a:xfrm>
            <a:off x="6126479" y="1016507"/>
            <a:ext cx="5966460" cy="522884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3"/>
          <p:cNvSpPr txBox="1"/>
          <p:nvPr/>
        </p:nvSpPr>
        <p:spPr>
          <a:xfrm>
            <a:off x="8508618" y="3449827"/>
            <a:ext cx="1191895" cy="547370"/>
          </a:xfrm>
          <a:prstGeom prst="rect">
            <a:avLst/>
          </a:prstGeom>
          <a:noFill/>
          <a:ln>
            <a:noFill/>
          </a:ln>
        </p:spPr>
        <p:txBody>
          <a:bodyPr spcFirstLastPara="1" wrap="square" lIns="0" tIns="43175" rIns="0" bIns="0" anchor="t" anchorCtr="0">
            <a:spAutoFit/>
          </a:bodyPr>
          <a:lstStyle/>
          <a:p>
            <a:pPr marL="184785" marR="5080" lvl="0" indent="-172720" algn="l" rtl="0">
              <a:lnSpc>
                <a:spcPct val="108333"/>
              </a:lnSpc>
              <a:spcBef>
                <a:spcPts val="0"/>
              </a:spcBef>
              <a:spcAft>
                <a:spcPts val="0"/>
              </a:spcAft>
              <a:buNone/>
            </a:pPr>
            <a:r>
              <a:rPr lang="en-US" sz="1800">
                <a:solidFill>
                  <a:srgbClr val="0078D6"/>
                </a:solidFill>
                <a:latin typeface="Quattrocento Sans"/>
                <a:ea typeface="Quattrocento Sans"/>
                <a:cs typeface="Quattrocento Sans"/>
                <a:sym typeface="Quattrocento Sans"/>
              </a:rPr>
              <a:t>Continuous  Delivery</a:t>
            </a:r>
            <a:endParaRPr sz="1800">
              <a:solidFill>
                <a:schemeClr val="dk1"/>
              </a:solidFill>
              <a:latin typeface="Quattrocento Sans"/>
              <a:ea typeface="Quattrocento Sans"/>
              <a:cs typeface="Quattrocento Sans"/>
              <a:sym typeface="Quattrocento Sans"/>
            </a:endParaRPr>
          </a:p>
        </p:txBody>
      </p:sp>
      <p:sp>
        <p:nvSpPr>
          <p:cNvPr id="76" name="Google Shape;76;p3"/>
          <p:cNvSpPr txBox="1"/>
          <p:nvPr/>
        </p:nvSpPr>
        <p:spPr>
          <a:xfrm>
            <a:off x="9857993" y="1502790"/>
            <a:ext cx="658495"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a:solidFill>
                  <a:srgbClr val="0078D6"/>
                </a:solidFill>
                <a:latin typeface="Quattrocento Sans"/>
                <a:ea typeface="Quattrocento Sans"/>
                <a:cs typeface="Quattrocento Sans"/>
                <a:sym typeface="Quattrocento Sans"/>
              </a:rPr>
              <a:t>Deploy</a:t>
            </a:r>
            <a:endParaRPr sz="1600">
              <a:solidFill>
                <a:schemeClr val="dk1"/>
              </a:solidFill>
              <a:latin typeface="Quattrocento Sans"/>
              <a:ea typeface="Quattrocento Sans"/>
              <a:cs typeface="Quattrocento Sans"/>
              <a:sym typeface="Quattrocento Sans"/>
            </a:endParaRPr>
          </a:p>
        </p:txBody>
      </p:sp>
      <p:sp>
        <p:nvSpPr>
          <p:cNvPr id="77" name="Google Shape;77;p3"/>
          <p:cNvSpPr txBox="1"/>
          <p:nvPr/>
        </p:nvSpPr>
        <p:spPr>
          <a:xfrm>
            <a:off x="11081766" y="3544315"/>
            <a:ext cx="749935"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a:solidFill>
                  <a:srgbClr val="0078D6"/>
                </a:solidFill>
                <a:latin typeface="Quattrocento Sans"/>
                <a:ea typeface="Quattrocento Sans"/>
                <a:cs typeface="Quattrocento Sans"/>
                <a:sym typeface="Quattrocento Sans"/>
              </a:rPr>
              <a:t>Operate</a:t>
            </a:r>
            <a:endParaRPr sz="1600">
              <a:solidFill>
                <a:schemeClr val="dk1"/>
              </a:solidFill>
              <a:latin typeface="Quattrocento Sans"/>
              <a:ea typeface="Quattrocento Sans"/>
              <a:cs typeface="Quattrocento Sans"/>
              <a:sym typeface="Quattrocento Sans"/>
            </a:endParaRPr>
          </a:p>
        </p:txBody>
      </p:sp>
      <p:sp>
        <p:nvSpPr>
          <p:cNvPr id="78" name="Google Shape;78;p3"/>
          <p:cNvSpPr txBox="1"/>
          <p:nvPr/>
        </p:nvSpPr>
        <p:spPr>
          <a:xfrm>
            <a:off x="9908793" y="5221350"/>
            <a:ext cx="745490" cy="708025"/>
          </a:xfrm>
          <a:prstGeom prst="rect">
            <a:avLst/>
          </a:prstGeom>
          <a:noFill/>
          <a:ln>
            <a:noFill/>
          </a:ln>
        </p:spPr>
        <p:txBody>
          <a:bodyPr spcFirstLastPara="1" wrap="square" lIns="0" tIns="39350" rIns="0" bIns="0" anchor="t" anchorCtr="0">
            <a:spAutoFit/>
          </a:bodyPr>
          <a:lstStyle/>
          <a:p>
            <a:pPr marL="291465" marR="5080" lvl="0" indent="-279400" algn="l" rtl="0">
              <a:lnSpc>
                <a:spcPct val="108124"/>
              </a:lnSpc>
              <a:spcBef>
                <a:spcPts val="0"/>
              </a:spcBef>
              <a:spcAft>
                <a:spcPts val="0"/>
              </a:spcAft>
              <a:buNone/>
            </a:pPr>
            <a:r>
              <a:rPr lang="en-US" sz="1600">
                <a:solidFill>
                  <a:srgbClr val="0078D6"/>
                </a:solidFill>
                <a:latin typeface="Quattrocento Sans"/>
                <a:ea typeface="Quattrocento Sans"/>
                <a:cs typeface="Quattrocento Sans"/>
                <a:sym typeface="Quattrocento Sans"/>
              </a:rPr>
              <a:t>Monitor  &amp;</a:t>
            </a:r>
            <a:endParaRPr sz="1600">
              <a:solidFill>
                <a:schemeClr val="dk1"/>
              </a:solidFill>
              <a:latin typeface="Quattrocento Sans"/>
              <a:ea typeface="Quattrocento Sans"/>
              <a:cs typeface="Quattrocento Sans"/>
              <a:sym typeface="Quattrocento Sans"/>
            </a:endParaRPr>
          </a:p>
          <a:p>
            <a:pPr marL="127000" marR="0" lvl="0" indent="0" algn="l" rtl="0">
              <a:lnSpc>
                <a:spcPct val="106250"/>
              </a:lnSpc>
              <a:spcBef>
                <a:spcPts val="0"/>
              </a:spcBef>
              <a:spcAft>
                <a:spcPts val="0"/>
              </a:spcAft>
              <a:buNone/>
            </a:pPr>
            <a:r>
              <a:rPr lang="en-US" sz="1600">
                <a:solidFill>
                  <a:srgbClr val="0078D6"/>
                </a:solidFill>
                <a:latin typeface="Quattrocento Sans"/>
                <a:ea typeface="Quattrocento Sans"/>
                <a:cs typeface="Quattrocento Sans"/>
                <a:sym typeface="Quattrocento Sans"/>
              </a:rPr>
              <a:t>Learn</a:t>
            </a:r>
            <a:endParaRPr sz="1600">
              <a:solidFill>
                <a:schemeClr val="dk1"/>
              </a:solidFill>
              <a:latin typeface="Quattrocento Sans"/>
              <a:ea typeface="Quattrocento Sans"/>
              <a:cs typeface="Quattrocento Sans"/>
              <a:sym typeface="Quattrocento Sans"/>
            </a:endParaRPr>
          </a:p>
        </p:txBody>
      </p:sp>
      <p:sp>
        <p:nvSpPr>
          <p:cNvPr id="79" name="Google Shape;79;p3"/>
          <p:cNvSpPr txBox="1"/>
          <p:nvPr/>
        </p:nvSpPr>
        <p:spPr>
          <a:xfrm>
            <a:off x="7709661" y="5221350"/>
            <a:ext cx="481965" cy="708025"/>
          </a:xfrm>
          <a:prstGeom prst="rect">
            <a:avLst/>
          </a:prstGeom>
          <a:noFill/>
          <a:ln>
            <a:noFill/>
          </a:ln>
        </p:spPr>
        <p:txBody>
          <a:bodyPr spcFirstLastPara="1" wrap="square" lIns="0" tIns="39350" rIns="0" bIns="0" anchor="t" anchorCtr="0">
            <a:spAutoFit/>
          </a:bodyPr>
          <a:lstStyle/>
          <a:p>
            <a:pPr marL="12700" marR="5080" lvl="0" indent="-635" algn="ctr" rtl="0">
              <a:lnSpc>
                <a:spcPct val="108124"/>
              </a:lnSpc>
              <a:spcBef>
                <a:spcPts val="0"/>
              </a:spcBef>
              <a:spcAft>
                <a:spcPts val="0"/>
              </a:spcAft>
              <a:buNone/>
            </a:pPr>
            <a:r>
              <a:rPr lang="en-US" sz="1600">
                <a:solidFill>
                  <a:srgbClr val="0078D6"/>
                </a:solidFill>
                <a:latin typeface="Quattrocento Sans"/>
                <a:ea typeface="Quattrocento Sans"/>
                <a:cs typeface="Quattrocento Sans"/>
                <a:sym typeface="Quattrocento Sans"/>
              </a:rPr>
              <a:t>Plan  &amp;  Track</a:t>
            </a:r>
            <a:endParaRPr sz="1600">
              <a:solidFill>
                <a:schemeClr val="dk1"/>
              </a:solidFill>
              <a:latin typeface="Quattrocento Sans"/>
              <a:ea typeface="Quattrocento Sans"/>
              <a:cs typeface="Quattrocento Sans"/>
              <a:sym typeface="Quattrocento Sans"/>
            </a:endParaRPr>
          </a:p>
        </p:txBody>
      </p:sp>
      <p:sp>
        <p:nvSpPr>
          <p:cNvPr id="80" name="Google Shape;80;p3"/>
          <p:cNvSpPr txBox="1"/>
          <p:nvPr/>
        </p:nvSpPr>
        <p:spPr>
          <a:xfrm>
            <a:off x="6403340" y="3571113"/>
            <a:ext cx="763270"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a:solidFill>
                  <a:srgbClr val="0078D6"/>
                </a:solidFill>
                <a:latin typeface="Quattrocento Sans"/>
                <a:ea typeface="Quattrocento Sans"/>
                <a:cs typeface="Quattrocento Sans"/>
                <a:sym typeface="Quattrocento Sans"/>
              </a:rPr>
              <a:t>Develop</a:t>
            </a:r>
            <a:endParaRPr sz="1600">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78D6"/>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TotalTime>
  <Words>1797</Words>
  <Application>Microsoft Office PowerPoint</Application>
  <PresentationFormat>Custom</PresentationFormat>
  <Paragraphs>236</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Twentieth Century</vt:lpstr>
      <vt:lpstr>Times New Roman</vt:lpstr>
      <vt:lpstr>Century</vt:lpstr>
      <vt:lpstr>Noto Sans Symbols</vt:lpstr>
      <vt:lpstr>Calibri</vt:lpstr>
      <vt:lpstr>Quattrocento Sans</vt:lpstr>
      <vt:lpstr>Office Theme</vt:lpstr>
      <vt:lpstr>PowerPoint Presentation</vt:lpstr>
      <vt:lpstr>PowerPoint Presentation</vt:lpstr>
      <vt:lpstr>PowerPoint Presentation</vt:lpstr>
      <vt:lpstr>PowerPoint Presentation</vt:lpstr>
      <vt:lpstr>Azure DevOps</vt:lpstr>
      <vt:lpstr>Azure DevOps</vt:lpstr>
      <vt:lpstr>Outline</vt:lpstr>
      <vt:lpstr>Outline</vt:lpstr>
      <vt:lpstr>What is DevOps? People. Process. Products.</vt:lpstr>
      <vt:lpstr>PowerPoint Presentation</vt:lpstr>
      <vt:lpstr>PowerPoint Presentation</vt:lpstr>
      <vt:lpstr>High Performance DevOps Companies Achieve…</vt:lpstr>
      <vt:lpstr>How Microsoft can help</vt:lpstr>
      <vt:lpstr>What technologies do I need to support DevOps?</vt:lpstr>
      <vt:lpstr>Introducing Azure DevOps</vt:lpstr>
      <vt:lpstr>Microsoft</vt:lpstr>
      <vt:lpstr>Azure DevOps</vt:lpstr>
      <vt:lpstr>Azure Boards Track work with Kanban boards, backlogs, team  dashboards, and custom reporting</vt:lpstr>
      <vt:lpstr>Azure Repos</vt:lpstr>
      <vt:lpstr>Azure Service Hooks - Slack</vt:lpstr>
      <vt:lpstr>Azure Test Plans Get end-to-end traceability. Run tests and log  defects from your browser. Track and assess quality  throughout your testing lifecycle.</vt:lpstr>
      <vt:lpstr>Azure Artifacts Create and share Maven, npm, and NuGet package  feeds from public and private sources – fully  integrated into CI/CD pipelines</vt:lpstr>
      <vt:lpstr>Azure Pipelines</vt:lpstr>
      <vt:lpstr>PowerPoint Presentation</vt:lpstr>
      <vt:lpstr>Azure Pipelines</vt:lpstr>
      <vt:lpstr>Azure DevOps Better together</vt:lpstr>
      <vt:lpstr>PowerPoint Presentation</vt:lpstr>
      <vt:lpstr>DEMO : 3rd party tools setup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Daddy Jo</cp:lastModifiedBy>
  <cp:revision>5</cp:revision>
  <dcterms:created xsi:type="dcterms:W3CDTF">2021-02-27T05:04:17Z</dcterms:created>
  <dcterms:modified xsi:type="dcterms:W3CDTF">2023-08-19T10:00:10Z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2019-03-17T00:00:00Z</vt:filetime>
  </property>
  <property fmtid="{D5CDD505-2E9C-101B-9397-08002B2CF9AE}" pid="3" name="Creator">
    <vt:lpwstr>Microsoft® PowerPoint® 2013</vt:lpwstr>
  </property>
  <property fmtid="{D5CDD505-2E9C-101B-9397-08002B2CF9AE}" pid="4" name="LastSaved">
    <vt:filetime>2021-02-27T00:00:00Z</vt:filetime>
  </property>
</Properties>
</file>